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3"/>
  </p:notesMasterIdLst>
  <p:handoutMasterIdLst>
    <p:handoutMasterId r:id="rId14"/>
  </p:handoutMasterIdLst>
  <p:sldIdLst>
    <p:sldId id="261" r:id="rId6"/>
    <p:sldId id="264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iss, Rita B." initials="GRB" lastIdx="1" clrIdx="0">
    <p:extLst>
      <p:ext uri="{19B8F6BF-5375-455C-9EA6-DF929625EA0E}">
        <p15:presenceInfo xmlns:p15="http://schemas.microsoft.com/office/powerpoint/2012/main" userId="S-1-5-21-1547161642-682003330-1417001333-187554" providerId="AD"/>
      </p:ext>
    </p:extLst>
  </p:cmAuthor>
  <p:cmAuthor id="2" name="Ishmael, Terri J." initials="ITJ" lastIdx="1" clrIdx="1">
    <p:extLst>
      <p:ext uri="{19B8F6BF-5375-455C-9EA6-DF929625EA0E}">
        <p15:presenceInfo xmlns:p15="http://schemas.microsoft.com/office/powerpoint/2012/main" userId="S-1-5-21-1547161642-682003330-1417001333-65293" providerId="AD"/>
      </p:ext>
    </p:extLst>
  </p:cmAuthor>
  <p:cmAuthor id="3" name="CARESOURCE\rbgeiss" initials="C" lastIdx="0" clrIdx="2">
    <p:extLst>
      <p:ext uri="{19B8F6BF-5375-455C-9EA6-DF929625EA0E}">
        <p15:presenceInfo xmlns:p15="http://schemas.microsoft.com/office/powerpoint/2012/main" userId="CARESOURCE\rbgei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E8C"/>
    <a:srgbClr val="6D2077"/>
    <a:srgbClr val="D7A9E3"/>
    <a:srgbClr val="B3025B"/>
    <a:srgbClr val="ED0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3792" autoAdjust="0"/>
  </p:normalViewPr>
  <p:slideViewPr>
    <p:cSldViewPr snapToGrid="0">
      <p:cViewPr>
        <p:scale>
          <a:sx n="80" d="100"/>
          <a:sy n="80" d="100"/>
        </p:scale>
        <p:origin x="1272" y="-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83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091BC-4004-48D4-841A-6402CF1FAD6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B2360-D0FA-4438-9834-ADADB7CA4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13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BC8D5-1205-4A21-A784-0FC46D94394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98FEA-B179-42B8-B8AB-071E831AA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8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98FEA-B179-42B8-B8AB-071E831AAE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456E4636-E112-4E6B-BDDB-E261323808D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92164"/>
          </a:xfrm>
          <a:prstGeom prst="rect">
            <a:avLst/>
          </a:prstGeom>
          <a:solidFill>
            <a:srgbClr val="086E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6E8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5902" y="3429000"/>
            <a:ext cx="7216589" cy="961038"/>
          </a:xfrm>
        </p:spPr>
        <p:txBody>
          <a:bodyPr>
            <a:normAutofit fontScale="90000"/>
          </a:bodyPr>
          <a:lstStyle>
            <a:lvl1pPr>
              <a:defRPr b="0">
                <a:latin typeface="+mn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 sz="61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Title</a:t>
            </a:r>
            <a:r>
              <a:rPr lang="en-US" sz="70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4000" dirty="0">
                <a:solidFill>
                  <a:srgbClr val="FFE000"/>
                </a:solidFill>
                <a:latin typeface="Helvetica Light" charset="0"/>
                <a:ea typeface="Helvetica Light" charset="0"/>
                <a:cs typeface="Helvetica Light" charset="0"/>
              </a:rPr>
              <a:t>Covered with Kindness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5902" y="4486178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spc="300" dirty="0">
                <a:solidFill>
                  <a:srgbClr val="D7A9E3"/>
                </a:solidFill>
                <a:latin typeface="Helvetica"/>
                <a:cs typeface="Helvetica"/>
              </a:rPr>
              <a:t>CLICK TO ADD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7052" y="5769178"/>
            <a:ext cx="2016248" cy="532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021178" y="384008"/>
            <a:ext cx="3979975" cy="1743075"/>
          </a:xfrm>
        </p:spPr>
        <p:txBody>
          <a:bodyPr anchor="b">
            <a:normAutofit/>
          </a:bodyPr>
          <a:lstStyle>
            <a:lvl1pPr>
              <a:defRPr sz="4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21178" y="2511091"/>
            <a:ext cx="39799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spc="300">
                <a:solidFill>
                  <a:srgbClr val="D7A9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7052" y="5769178"/>
            <a:ext cx="2016248" cy="5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7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456E4636-E112-4E6B-BDDB-E261323808D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7052" y="5769178"/>
            <a:ext cx="2016248" cy="532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456E4636-E112-4E6B-BDDB-E261323808D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7052" y="5769178"/>
            <a:ext cx="2016248" cy="532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456E4636-E112-4E6B-BDDB-E261323808D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7052" y="5769178"/>
            <a:ext cx="2016248" cy="532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456E4636-E112-4E6B-BDDB-E261323808D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7052" y="5769178"/>
            <a:ext cx="2016248" cy="532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456E4636-E112-4E6B-BDDB-E261323808D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7052" y="5769178"/>
            <a:ext cx="2016248" cy="5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7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4832350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" panose="020B0500000000000000" pitchFamily="34" charset="0"/>
              </a:defRPr>
            </a:lvl1pPr>
          </a:lstStyle>
          <a:p>
            <a:fld id="{32AB0B27-8685-4B1B-9291-E161F711262D}" type="slidenum">
              <a:rPr lang="en-US" smtClean="0"/>
              <a:pPr/>
              <a:t>‹#›</a:t>
            </a:fld>
            <a:r>
              <a:rPr lang="en-US" dirty="0"/>
              <a:t> Policy Updates Network Notification | &lt;Month Year&gt; | &lt;SKU&gt;</a:t>
            </a:r>
          </a:p>
        </p:txBody>
      </p:sp>
    </p:spTree>
    <p:extLst>
      <p:ext uri="{BB962C8B-B14F-4D97-AF65-F5344CB8AC3E}">
        <p14:creationId xmlns:p14="http://schemas.microsoft.com/office/powerpoint/2010/main" val="248038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30" y="5477330"/>
            <a:ext cx="1046658" cy="933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32AB0B27-8685-4B1B-9291-E161F7112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4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30" y="5477330"/>
            <a:ext cx="1046658" cy="933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32AB0B27-8685-4B1B-9291-E161F7112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9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30" y="5477330"/>
            <a:ext cx="1046658" cy="933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32AB0B27-8685-4B1B-9291-E161F7112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5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30" y="5477330"/>
            <a:ext cx="1046658" cy="933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32AB0B27-8685-4B1B-9291-E161F7112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5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30" y="5477330"/>
            <a:ext cx="1046658" cy="933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32AB0B27-8685-4B1B-9291-E161F7112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2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30" y="5477330"/>
            <a:ext cx="1046658" cy="933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32AB0B27-8685-4B1B-9291-E161F7112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6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08"/>
            <a:ext cx="9158753" cy="139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9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34919"/>
            <a:ext cx="4832350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" panose="020B0500000000000000" pitchFamily="34" charset="0"/>
              </a:defRPr>
            </a:lvl1pPr>
          </a:lstStyle>
          <a:p>
            <a:fld id="{32AB0B27-8685-4B1B-9291-E161F711262D}" type="slidenum">
              <a:rPr lang="en-US" smtClean="0"/>
              <a:pPr/>
              <a:t>‹#›</a:t>
            </a:fld>
            <a:r>
              <a:rPr lang="en-US" dirty="0"/>
              <a:t> Policy Updates Network Notification | &lt;Month Year&gt; | &lt;SKU&gt;</a:t>
            </a:r>
          </a:p>
        </p:txBody>
      </p:sp>
    </p:spTree>
    <p:extLst>
      <p:ext uri="{BB962C8B-B14F-4D97-AF65-F5344CB8AC3E}">
        <p14:creationId xmlns:p14="http://schemas.microsoft.com/office/powerpoint/2010/main" val="264851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6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76" r:id="rId9"/>
    <p:sldLayoutId id="2147483675" r:id="rId10"/>
    <p:sldLayoutId id="2147483703" r:id="rId11"/>
    <p:sldLayoutId id="2147483702" r:id="rId12"/>
    <p:sldLayoutId id="2147483701" r:id="rId13"/>
    <p:sldLayoutId id="2147483700" r:id="rId14"/>
    <p:sldLayoutId id="214748367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resource.com/providers/tools-resources/health-partner-polici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6E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25902" y="2421360"/>
            <a:ext cx="8204831" cy="961038"/>
          </a:xfrm>
        </p:spPr>
        <p:txBody>
          <a:bodyPr>
            <a:normAutofit fontScale="90000"/>
          </a:bodyPr>
          <a:lstStyle>
            <a:lvl1pPr>
              <a:defRPr b="0">
                <a:latin typeface="+mn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 sz="61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Pharmacy Policy Updates </a:t>
            </a:r>
            <a:r>
              <a:rPr lang="en-US" sz="4000" dirty="0">
                <a:solidFill>
                  <a:srgbClr val="FFE000"/>
                </a:solidFill>
                <a:latin typeface="Helvetica Light" charset="0"/>
                <a:ea typeface="Helvetica Light" charset="0"/>
                <a:cs typeface="Helvetica Light" charset="0"/>
              </a:rPr>
              <a:t>April 2022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5902" y="3659610"/>
            <a:ext cx="7506044" cy="20329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spc="300" dirty="0">
              <a:solidFill>
                <a:srgbClr val="D7A9E3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300" i="1" spc="300" dirty="0">
                <a:solidFill>
                  <a:srgbClr val="FFFF00"/>
                </a:solidFill>
                <a:latin typeface="Helvetica"/>
                <a:cs typeface="Helvetica"/>
              </a:rPr>
              <a:t>The following policies are effective April 1, 2022</a:t>
            </a:r>
            <a:endParaRPr lang="en-US" sz="2000" spc="300" dirty="0">
              <a:solidFill>
                <a:srgbClr val="D7A9E3"/>
              </a:solidFill>
              <a:latin typeface="Helvetica"/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5902" y="1959482"/>
            <a:ext cx="1939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E000"/>
                </a:solidFill>
                <a:latin typeface="Helvetica Light" charset="0"/>
                <a:ea typeface="Helvetica Light" charset="0"/>
                <a:cs typeface="Helvetica Light" charset="0"/>
              </a:rPr>
              <a:t>Georgia Medicaid</a:t>
            </a:r>
          </a:p>
        </p:txBody>
      </p:sp>
    </p:spTree>
    <p:extLst>
      <p:ext uri="{BB962C8B-B14F-4D97-AF65-F5344CB8AC3E}">
        <p14:creationId xmlns:p14="http://schemas.microsoft.com/office/powerpoint/2010/main" val="212255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08"/>
            <a:ext cx="9158753" cy="1390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" y="6561666"/>
            <a:ext cx="5143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fld id="{E8912116-5D1B-424C-BD97-8B45D8BB529A}" type="slidenum">
              <a:rPr lang="en-US" sz="800" smtClean="0">
                <a:latin typeface="Helvetica" panose="020B0500000000000000" pitchFamily="34" charset="0"/>
              </a:rPr>
              <a:pPr>
                <a:tabLst>
                  <a:tab pos="457200" algn="l"/>
                </a:tabLst>
              </a:pPr>
              <a:t>2</a:t>
            </a:fld>
            <a:r>
              <a:rPr lang="en-US" sz="800" dirty="0">
                <a:latin typeface="Helvetica" panose="020B0500000000000000" pitchFamily="34" charset="0"/>
              </a:rPr>
              <a:t>	Policy Updates Network Notification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509" y="1471501"/>
            <a:ext cx="864779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Helvetica" panose="020B0500000000000000" pitchFamily="34" charset="0"/>
            </a:endParaRPr>
          </a:p>
          <a:p>
            <a:r>
              <a:rPr lang="en-US" sz="1600" cap="all" dirty="0">
                <a:solidFill>
                  <a:schemeClr val="accent1"/>
                </a:solidFill>
                <a:latin typeface="Helvetica Condensed" pitchFamily="50" charset="0"/>
              </a:rPr>
              <a:t>At CareSource, we listen to our providers, and we streamline our business practices to make it easier for you to work with us. </a:t>
            </a:r>
          </a:p>
          <a:p>
            <a:r>
              <a:rPr lang="en-US" sz="1100" dirty="0">
                <a:latin typeface="Helvetica Neue" panose="02000503000000020004" pitchFamily="2"/>
              </a:rPr>
              <a:t>We have worked to create a predictable cycle for releasing administrative, pharmacy and reimbursement policies, so you know what to expect.</a:t>
            </a:r>
          </a:p>
          <a:p>
            <a:r>
              <a:rPr lang="en-US" sz="1100" dirty="0">
                <a:latin typeface="Helvetica Neue" panose="02000503000000020004" pitchFamily="2"/>
              </a:rPr>
              <a:t>Check back each month for a consolidated network notification of policy updates from CareSource.</a:t>
            </a:r>
          </a:p>
          <a:p>
            <a:endParaRPr lang="en-US" sz="1100" dirty="0">
              <a:latin typeface="Helvetica Neue" panose="02000503000000020004" pitchFamily="2"/>
            </a:endParaRPr>
          </a:p>
          <a:p>
            <a:endParaRPr lang="en-US" sz="1100" cap="all" dirty="0">
              <a:solidFill>
                <a:schemeClr val="accent1"/>
              </a:solidFill>
              <a:latin typeface="Helvetica Neue" panose="02000503000000020004" pitchFamily="2"/>
            </a:endParaRPr>
          </a:p>
          <a:p>
            <a:r>
              <a:rPr lang="en-US" sz="1600" cap="all" dirty="0">
                <a:solidFill>
                  <a:schemeClr val="accent1"/>
                </a:solidFill>
                <a:latin typeface="Helvetica Condensed" pitchFamily="50" charset="0"/>
              </a:rPr>
              <a:t>How to use THIS NETWORK NOTIFICATION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Helvetica Neue" panose="02000503000000020004" pitchFamily="2"/>
              </a:rPr>
              <a:t>Reference the list of policy updates.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Helvetica Neue" panose="02000503000000020004" pitchFamily="2"/>
              </a:rPr>
              <a:t>Note the effective date and impacted plans for each policy.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Helvetica Neue" panose="02000503000000020004" pitchFamily="2"/>
              </a:rPr>
              <a:t>Click the hyperlinked policy title to open the webpage containing the policy location.</a:t>
            </a:r>
          </a:p>
          <a:p>
            <a:endParaRPr lang="en-US" sz="1100" cap="all" dirty="0">
              <a:solidFill>
                <a:schemeClr val="accent1"/>
              </a:solidFill>
              <a:latin typeface="Helvetica Neue" panose="02000503000000020004" pitchFamily="2"/>
            </a:endParaRPr>
          </a:p>
          <a:p>
            <a:r>
              <a:rPr lang="en-US" sz="1600" cap="all" dirty="0">
                <a:solidFill>
                  <a:schemeClr val="accent1"/>
                </a:solidFill>
                <a:latin typeface="Helvetica Condensed" pitchFamily="50" charset="0"/>
              </a:rPr>
              <a:t>Find our policies online</a:t>
            </a:r>
          </a:p>
          <a:p>
            <a:r>
              <a:rPr lang="en-US" sz="1100" dirty="0">
                <a:latin typeface="Helvetica Neue" panose="02000503000000020004" pitchFamily="2"/>
              </a:rPr>
              <a:t>To access all CareSource policies, visit </a:t>
            </a:r>
            <a:r>
              <a:rPr lang="en-US" sz="1100" b="1" dirty="0">
                <a:latin typeface="Helvetica Neue" panose="02000503000000020004" pitchFamily="2"/>
              </a:rPr>
              <a:t>CareSource.com</a:t>
            </a:r>
            <a:r>
              <a:rPr lang="en-US" sz="1100" dirty="0">
                <a:latin typeface="Helvetica Neue" panose="02000503000000020004" pitchFamily="2"/>
              </a:rPr>
              <a:t> &gt; Providers &gt; Tools &amp; Resources &gt; </a:t>
            </a:r>
            <a:r>
              <a:rPr lang="en-US" sz="1100" dirty="0">
                <a:latin typeface="Helvetica Neue" panose="02000503000000020004" pitchFamily="2"/>
                <a:hlinkClick r:id="rId4"/>
              </a:rPr>
              <a:t>Provider Policies</a:t>
            </a:r>
            <a:r>
              <a:rPr lang="en-US" sz="1100" dirty="0">
                <a:latin typeface="Helvetica Neue" panose="02000503000000020004" pitchFamily="2"/>
              </a:rPr>
              <a:t>. Select your plan and state, then Pharmacy, Reimbursement or Administrative. Each policy page has an archive where you can find previous versions of policies. </a:t>
            </a:r>
          </a:p>
          <a:p>
            <a:endParaRPr lang="en-US" sz="1100" dirty="0">
              <a:latin typeface="Helvetica Neue" panose="020005030000000200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2120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6" y="1405467"/>
            <a:ext cx="393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all" dirty="0">
                <a:solidFill>
                  <a:schemeClr val="accent1"/>
                </a:solidFill>
                <a:latin typeface="Helvetica Condensed" pitchFamily="50" charset="0"/>
              </a:rPr>
              <a:t>Pharmacy POLICY UPDATES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449511"/>
              </p:ext>
            </p:extLst>
          </p:nvPr>
        </p:nvGraphicFramePr>
        <p:xfrm>
          <a:off x="323850" y="1867132"/>
          <a:ext cx="8509757" cy="4442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647"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Policy Name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Effective Date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Plan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IMPACT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Rezurock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80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belumosudil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Jakafi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ruxolitinib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4246743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Imbruvica (ibrutinib)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881364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Bylvay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odevixibat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089634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Livmarli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maralixibat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700005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Susvimo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(ranibizumab)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02412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Lucentis (ranibizumab)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541925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Macugen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(pegaptanib)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2666181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Eylea (aflibercept)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762797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399" y="6561666"/>
            <a:ext cx="56838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fld id="{E8912116-5D1B-424C-BD97-8B45D8BB529A}" type="slidenum">
              <a:rPr lang="en-US" sz="800" smtClean="0">
                <a:latin typeface="Helvetica" panose="020B0500000000000000" pitchFamily="34" charset="0"/>
              </a:rPr>
              <a:pPr>
                <a:tabLst>
                  <a:tab pos="457200" algn="l"/>
                </a:tabLst>
              </a:pPr>
              <a:t>3</a:t>
            </a:fld>
            <a:r>
              <a:rPr lang="en-US" sz="800" dirty="0">
                <a:latin typeface="Helvetica" panose="020B0500000000000000" pitchFamily="34" charset="0"/>
              </a:rPr>
              <a:t>	Policy Updates Network Notification | 4/22 | </a:t>
            </a:r>
            <a:r>
              <a:rPr lang="en-US" sz="800" dirty="0"/>
              <a:t>GA-MED-P-1045400</a:t>
            </a:r>
            <a:r>
              <a:rPr lang="en-US" sz="800" dirty="0">
                <a:latin typeface="Helvetica" panose="020B0500000000000000" pitchFamily="34" charset="0"/>
              </a:rPr>
              <a:t> | DCH Approved: 1/12/2022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8B594E-332F-4F6E-B85D-4E66DFCC88F5}"/>
              </a:ext>
            </a:extLst>
          </p:cNvPr>
          <p:cNvSpPr txBox="1"/>
          <p:nvPr/>
        </p:nvSpPr>
        <p:spPr>
          <a:xfrm>
            <a:off x="237065" y="6192334"/>
            <a:ext cx="8509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04995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6" y="1405467"/>
            <a:ext cx="393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all" dirty="0">
                <a:solidFill>
                  <a:schemeClr val="accent1"/>
                </a:solidFill>
                <a:latin typeface="Helvetica Condensed" pitchFamily="50" charset="0"/>
              </a:rPr>
              <a:t>Pharmacy POLICY UPDATES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736105"/>
              </p:ext>
            </p:extLst>
          </p:nvPr>
        </p:nvGraphicFramePr>
        <p:xfrm>
          <a:off x="323850" y="1867132"/>
          <a:ext cx="8509757" cy="4442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647"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Policy Name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Effective Date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Plan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IMPACT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Beovu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(brolucizumab)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REVISED POLICY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Iluvien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(fluocinolone acetonide)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REVISED POLICY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4246743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Yutiq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(fluocinolone acetonide)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881364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Retisert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(fluocinolone acetonide)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REVISED POLICY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089634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Ozurdex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(dexamethasone)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REVISED POLICY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700005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Xipere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(triamcinolone acetonide)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02412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Visudyne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(verteporfin)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REVISED POLICY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541925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Zeposia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(ozanimod)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2666181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Gilenya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(fingolimod)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762797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399" y="6561666"/>
            <a:ext cx="56838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fld id="{E8912116-5D1B-424C-BD97-8B45D8BB529A}" type="slidenum">
              <a:rPr lang="en-US" sz="800" smtClean="0">
                <a:latin typeface="Helvetica" panose="020B0500000000000000" pitchFamily="34" charset="0"/>
              </a:rPr>
              <a:pPr>
                <a:tabLst>
                  <a:tab pos="457200" algn="l"/>
                </a:tabLst>
              </a:pPr>
              <a:t>4</a:t>
            </a:fld>
            <a:r>
              <a:rPr lang="en-US" sz="800" dirty="0">
                <a:latin typeface="Helvetica" panose="020B0500000000000000" pitchFamily="34" charset="0"/>
              </a:rPr>
              <a:t>	Policy Updates Network Notification | 4/22 | </a:t>
            </a:r>
            <a:r>
              <a:rPr lang="en-US" sz="800" dirty="0"/>
              <a:t>GA-MED-P-1045400</a:t>
            </a:r>
            <a:r>
              <a:rPr lang="en-US" sz="800" dirty="0">
                <a:latin typeface="Helvetica" panose="020B0500000000000000" pitchFamily="34" charset="0"/>
              </a:rPr>
              <a:t> | DCH Approved: 1/12/2022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8B594E-332F-4F6E-B85D-4E66DFCC88F5}"/>
              </a:ext>
            </a:extLst>
          </p:cNvPr>
          <p:cNvSpPr txBox="1"/>
          <p:nvPr/>
        </p:nvSpPr>
        <p:spPr>
          <a:xfrm>
            <a:off x="237065" y="6192334"/>
            <a:ext cx="8509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9642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6" y="1405467"/>
            <a:ext cx="393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all" dirty="0">
                <a:solidFill>
                  <a:schemeClr val="accent1"/>
                </a:solidFill>
                <a:latin typeface="Helvetica Condensed" pitchFamily="50" charset="0"/>
              </a:rPr>
              <a:t>Pharmacy POLICY UPDATES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591966"/>
              </p:ext>
            </p:extLst>
          </p:nvPr>
        </p:nvGraphicFramePr>
        <p:xfrm>
          <a:off x="323850" y="1867132"/>
          <a:ext cx="8509757" cy="4442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647"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Policy Name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Effective Date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Plan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IMPACT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Mayzent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siponimod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Ponvory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ponesimod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4246743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Imcivree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setmelanotide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881364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Saphnelo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anifrolumab-fnia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089634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MACI (autologous chondrocytes)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700005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Ryplazim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(plasminogen, human-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tvmh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02412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Korsuva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difelikefalin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541925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Cabenuva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(cabotegravir/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rilpivirine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2666181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Dupixent (dupilumab)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762797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399" y="6561666"/>
            <a:ext cx="56838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fld id="{E8912116-5D1B-424C-BD97-8B45D8BB529A}" type="slidenum">
              <a:rPr lang="en-US" sz="800" smtClean="0">
                <a:latin typeface="Helvetica" panose="020B0500000000000000" pitchFamily="34" charset="0"/>
              </a:rPr>
              <a:pPr>
                <a:tabLst>
                  <a:tab pos="457200" algn="l"/>
                </a:tabLst>
              </a:pPr>
              <a:t>5</a:t>
            </a:fld>
            <a:r>
              <a:rPr lang="en-US" sz="800" dirty="0">
                <a:latin typeface="Helvetica" panose="020B0500000000000000" pitchFamily="34" charset="0"/>
              </a:rPr>
              <a:t>	Policy Updates Network Notification | 4/22 | </a:t>
            </a:r>
            <a:r>
              <a:rPr lang="en-US" sz="800" dirty="0"/>
              <a:t>GA-MED-P-1045400</a:t>
            </a:r>
            <a:r>
              <a:rPr lang="en-US" sz="800" dirty="0">
                <a:latin typeface="Helvetica" panose="020B0500000000000000" pitchFamily="34" charset="0"/>
              </a:rPr>
              <a:t> | DCH Approved: 1/12/2022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8B594E-332F-4F6E-B85D-4E66DFCC88F5}"/>
              </a:ext>
            </a:extLst>
          </p:cNvPr>
          <p:cNvSpPr txBox="1"/>
          <p:nvPr/>
        </p:nvSpPr>
        <p:spPr>
          <a:xfrm>
            <a:off x="237065" y="6192334"/>
            <a:ext cx="8509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408717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6" y="1405467"/>
            <a:ext cx="393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all" dirty="0">
                <a:solidFill>
                  <a:schemeClr val="accent1"/>
                </a:solidFill>
                <a:latin typeface="Helvetica Condensed" pitchFamily="50" charset="0"/>
              </a:rPr>
              <a:t>Pharmacy POLICY UPDATES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97245"/>
              </p:ext>
            </p:extLst>
          </p:nvPr>
        </p:nvGraphicFramePr>
        <p:xfrm>
          <a:off x="323850" y="1867132"/>
          <a:ext cx="8509757" cy="44896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647"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Policy Name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Effective Date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Plan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IMPACT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Repatha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evolocumab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Xywav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(calcium, magnesium, potassium, and sodium 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oxybates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4246743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Epclusa (sofosbuvir-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velpatasvir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881364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Mavyret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glecaprevir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pibrentasvir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089634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Nucala (mepolizumab)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700005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Endothelin Receptor Antagonists for PAH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REVISED POLICY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02412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Phosphodiesterase Type 5 Inhibitors for PAH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REVISED POLICY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541925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Soluble Guanylate Cyclase Stimulator for PAH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REVISED POLICY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2666181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Oral 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Prostacyclins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for PAH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REVISED POLICY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762797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399" y="6561666"/>
            <a:ext cx="56838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fld id="{E8912116-5D1B-424C-BD97-8B45D8BB529A}" type="slidenum">
              <a:rPr lang="en-US" sz="800" smtClean="0">
                <a:latin typeface="Helvetica" panose="020B0500000000000000" pitchFamily="34" charset="0"/>
              </a:rPr>
              <a:pPr>
                <a:tabLst>
                  <a:tab pos="457200" algn="l"/>
                </a:tabLst>
              </a:pPr>
              <a:t>6</a:t>
            </a:fld>
            <a:r>
              <a:rPr lang="en-US" sz="800" dirty="0">
                <a:latin typeface="Helvetica" panose="020B0500000000000000" pitchFamily="34" charset="0"/>
              </a:rPr>
              <a:t>	Policy Updates Network Notification | 4/22 | </a:t>
            </a:r>
            <a:r>
              <a:rPr lang="en-US" sz="800" dirty="0"/>
              <a:t>GA-MED-P-1045400</a:t>
            </a:r>
            <a:r>
              <a:rPr lang="en-US" sz="800" dirty="0">
                <a:latin typeface="Helvetica" panose="020B0500000000000000" pitchFamily="34" charset="0"/>
              </a:rPr>
              <a:t> | DCH Approved: 1/12/2022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8B594E-332F-4F6E-B85D-4E66DFCC88F5}"/>
              </a:ext>
            </a:extLst>
          </p:cNvPr>
          <p:cNvSpPr txBox="1"/>
          <p:nvPr/>
        </p:nvSpPr>
        <p:spPr>
          <a:xfrm>
            <a:off x="237065" y="6192334"/>
            <a:ext cx="8509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429148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6" y="1405467"/>
            <a:ext cx="393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all" dirty="0">
                <a:solidFill>
                  <a:schemeClr val="accent1"/>
                </a:solidFill>
                <a:latin typeface="Helvetica Condensed" pitchFamily="50" charset="0"/>
              </a:rPr>
              <a:t>Pharmacy POLICY UPDATES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098755"/>
              </p:ext>
            </p:extLst>
          </p:nvPr>
        </p:nvGraphicFramePr>
        <p:xfrm>
          <a:off x="323850" y="1867132"/>
          <a:ext cx="8509757" cy="3538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647"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Policy Name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Effective Date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Plan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IMPACT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Inhaled 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Prostacyclins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for PAH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REVISED POLICY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Intravenous 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Prostacyclins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for PAH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REVISED POLICY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4246743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Skytrofa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lonapegsomatropin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881364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Sogroya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(generic)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089634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Increlex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mecasermin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700005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Somatotropin for 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02412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Continuous Glucose Monitors (CGM)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30341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399" y="6561666"/>
            <a:ext cx="56838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fld id="{E8912116-5D1B-424C-BD97-8B45D8BB529A}" type="slidenum">
              <a:rPr lang="en-US" sz="800" smtClean="0">
                <a:latin typeface="Helvetica" panose="020B0500000000000000" pitchFamily="34" charset="0"/>
              </a:rPr>
              <a:pPr>
                <a:tabLst>
                  <a:tab pos="457200" algn="l"/>
                </a:tabLst>
              </a:pPr>
              <a:t>7</a:t>
            </a:fld>
            <a:r>
              <a:rPr lang="en-US" sz="800" dirty="0">
                <a:latin typeface="Helvetica" panose="020B0500000000000000" pitchFamily="34" charset="0"/>
              </a:rPr>
              <a:t>	Policy Updates Network Notification | 4/22 | </a:t>
            </a:r>
            <a:r>
              <a:rPr lang="en-US" sz="800" dirty="0"/>
              <a:t>GA-MED-P-1045400</a:t>
            </a:r>
            <a:r>
              <a:rPr lang="en-US" sz="800" dirty="0">
                <a:latin typeface="Helvetica" panose="020B0500000000000000" pitchFamily="34" charset="0"/>
              </a:rPr>
              <a:t> | DCH Approved: 1/12/2022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8B594E-332F-4F6E-B85D-4E66DFCC88F5}"/>
              </a:ext>
            </a:extLst>
          </p:cNvPr>
          <p:cNvSpPr txBox="1"/>
          <p:nvPr/>
        </p:nvSpPr>
        <p:spPr>
          <a:xfrm>
            <a:off x="237065" y="6192334"/>
            <a:ext cx="8509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1718978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5F6165"/>
      </a:dk1>
      <a:lt1>
        <a:srgbClr val="FFFFFF"/>
      </a:lt1>
      <a:dk2>
        <a:srgbClr val="086E8C"/>
      </a:dk2>
      <a:lt2>
        <a:srgbClr val="A05EB5"/>
      </a:lt2>
      <a:accent1>
        <a:srgbClr val="84329B"/>
      </a:accent1>
      <a:accent2>
        <a:srgbClr val="6D2077"/>
      </a:accent2>
      <a:accent3>
        <a:srgbClr val="E03E52"/>
      </a:accent3>
      <a:accent4>
        <a:srgbClr val="F87C56"/>
      </a:accent4>
      <a:accent5>
        <a:srgbClr val="88DBDF"/>
      </a:accent5>
      <a:accent6>
        <a:srgbClr val="E1E000"/>
      </a:accent6>
      <a:hlink>
        <a:srgbClr val="086E8C"/>
      </a:hlink>
      <a:folHlink>
        <a:srgbClr val="D7A9E3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FD61F89088F74A91D60F24459E1C24" ma:contentTypeVersion="9" ma:contentTypeDescription="Create a new document." ma:contentTypeScope="" ma:versionID="e40b773cd3b7e5d1fe974b3555bb070f">
  <xsd:schema xmlns:xsd="http://www.w3.org/2001/XMLSchema" xmlns:xs="http://www.w3.org/2001/XMLSchema" xmlns:p="http://schemas.microsoft.com/office/2006/metadata/properties" xmlns:ns2="9a5d8aa2-7951-4f84-87b2-ed25f38e7160" xmlns:ns3="71a549e9-7581-4b45-9b4a-51387b2306ee" targetNamespace="http://schemas.microsoft.com/office/2006/metadata/properties" ma:root="true" ma:fieldsID="926b420a390fa38177f63496faa4132f" ns2:_="" ns3:_="">
    <xsd:import namespace="9a5d8aa2-7951-4f84-87b2-ed25f38e7160"/>
    <xsd:import namespace="71a549e9-7581-4b45-9b4a-51387b2306ee"/>
    <xsd:element name="properties">
      <xsd:complexType>
        <xsd:sequence>
          <xsd:element name="documentManagement">
            <xsd:complexType>
              <xsd:all>
                <xsd:element ref="ns2:SKU" minOccurs="0"/>
                <xsd:element ref="ns3:_dlc_DocId" minOccurs="0"/>
                <xsd:element ref="ns3:_dlc_DocIdUrl" minOccurs="0"/>
                <xsd:element ref="ns3:_dlc_DocIdPersistId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5d8aa2-7951-4f84-87b2-ed25f38e7160" elementFormDefault="qualified">
    <xsd:import namespace="http://schemas.microsoft.com/office/2006/documentManagement/types"/>
    <xsd:import namespace="http://schemas.microsoft.com/office/infopath/2007/PartnerControls"/>
    <xsd:element name="SKU" ma:index="8" nillable="true" ma:displayName="SKU" ma:indexed="true" ma:list="{101c670e-d7b6-48a5-834f-12f7ea1a74d6}" ma:internalName="SKU" ma:readOnly="false" ma:showField="Title">
      <xsd:simpleType>
        <xsd:restriction base="dms:Lookup"/>
      </xsd:simpleType>
    </xsd:element>
    <xsd:element name="Status" ma:index="12" nillable="true" ma:displayName="Status" ma:format="Dropdown" ma:internalName="Status">
      <xsd:simpleType>
        <xsd:restriction base="dms:Choice">
          <xsd:enumeration value="In Production"/>
          <xsd:enumeration value="Non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549e9-7581-4b45-9b4a-51387b2306ee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a5d8aa2-7951-4f84-87b2-ed25f38e7160" xsi:nil="true"/>
    <SKU xmlns="9a5d8aa2-7951-4f84-87b2-ed25f38e7160">21092</SKU>
    <_dlc_DocId xmlns="71a549e9-7581-4b45-9b4a-51387b2306ee">QH3HYPFWT5H7-8-15508</_dlc_DocId>
    <_dlc_DocIdUrl xmlns="71a549e9-7581-4b45-9b4a-51387b2306ee">
      <Url>http://workspace.caresource.corp/sites/mktg/_layouts/15/DocIdRedir.aspx?ID=QH3HYPFWT5H7-8-15508</Url>
      <Description>QH3HYPFWT5H7-8-15508</Description>
    </_dlc_DocIdUrl>
  </documentManagement>
</p:properties>
</file>

<file path=customXml/itemProps1.xml><?xml version="1.0" encoding="utf-8"?>
<ds:datastoreItem xmlns:ds="http://schemas.openxmlformats.org/officeDocument/2006/customXml" ds:itemID="{7D197DEC-84F6-42AD-89E2-6B86E7EB0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5d8aa2-7951-4f84-87b2-ed25f38e7160"/>
    <ds:schemaRef ds:uri="71a549e9-7581-4b45-9b4a-51387b2306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CD29DC-5674-411D-9511-16E2E4FD5A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9EBCEA-FF58-4467-8969-B2DCB3B0597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F88709C-6F16-4325-8880-DF56B39990E2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71a549e9-7581-4b45-9b4a-51387b2306ee"/>
    <ds:schemaRef ds:uri="9a5d8aa2-7951-4f84-87b2-ed25f38e716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892</TotalTime>
  <Words>740</Words>
  <Application>Microsoft Office PowerPoint</Application>
  <PresentationFormat>On-screen Show (4:3)</PresentationFormat>
  <Paragraphs>226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Helvetica</vt:lpstr>
      <vt:lpstr>Helvetica Condensed</vt:lpstr>
      <vt:lpstr>Helvetica Light</vt:lpstr>
      <vt:lpstr>Helvetica Neue</vt:lpstr>
      <vt:lpstr>Times New Roman</vt:lpstr>
      <vt:lpstr>Office Theme</vt:lpstr>
      <vt:lpstr>Pharmacy Policy Updates April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CareSource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Updates &lt;Month&gt; &lt;Year&gt;</dc:title>
  <dc:creator>Grunder, Emily E.</dc:creator>
  <cp:lastModifiedBy>Rings, Ashley N.</cp:lastModifiedBy>
  <cp:revision>77</cp:revision>
  <dcterms:created xsi:type="dcterms:W3CDTF">2016-11-04T20:18:01Z</dcterms:created>
  <dcterms:modified xsi:type="dcterms:W3CDTF">2022-03-04T16:27:03Z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0x01010046FD61F89088F74A91D60F24459E1C24</vt:lpwstr>
  </property>
  <property fmtid="{D5CDD505-2E9C-101B-9397-08002B2CF9AE}" pid="3" name="_dlc_DocIdItemGuid">
    <vt:lpwstr>7b9f5e5d-3612-454f-a766-7c8fa1730179</vt:lpwstr>
  </property>
  <property fmtid="{D5CDD505-2E9C-101B-9397-08002B2CF9AE}" pid="4" name="WorkflowChangePath">
    <vt:lpwstr>5ad4dcca-d66d-4579-81ef-74dd6372d211,3;</vt:lpwstr>
  </property>
</Properties>
</file>