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5"/>
  </p:sldMasterIdLst>
  <p:notesMasterIdLst>
    <p:notesMasterId r:id="rId11"/>
  </p:notesMasterIdLst>
  <p:handoutMasterIdLst>
    <p:handoutMasterId r:id="rId12"/>
  </p:handoutMasterIdLst>
  <p:sldIdLst>
    <p:sldId id="261" r:id="rId6"/>
    <p:sldId id="264" r:id="rId7"/>
    <p:sldId id="269" r:id="rId8"/>
    <p:sldId id="270" r:id="rId9"/>
    <p:sldId id="271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eiss, Rita B." initials="GRB" lastIdx="1" clrIdx="0">
    <p:extLst>
      <p:ext uri="{19B8F6BF-5375-455C-9EA6-DF929625EA0E}">
        <p15:presenceInfo xmlns:p15="http://schemas.microsoft.com/office/powerpoint/2012/main" userId="S-1-5-21-1547161642-682003330-1417001333-187554" providerId="AD"/>
      </p:ext>
    </p:extLst>
  </p:cmAuthor>
  <p:cmAuthor id="2" name="Ishmael, Terri J." initials="ITJ" lastIdx="1" clrIdx="1">
    <p:extLst>
      <p:ext uri="{19B8F6BF-5375-455C-9EA6-DF929625EA0E}">
        <p15:presenceInfo xmlns:p15="http://schemas.microsoft.com/office/powerpoint/2012/main" userId="S-1-5-21-1547161642-682003330-1417001333-65293" providerId="AD"/>
      </p:ext>
    </p:extLst>
  </p:cmAuthor>
  <p:cmAuthor id="3" name="CARESOURCE\rbgeiss" initials="C" lastIdx="0" clrIdx="2">
    <p:extLst>
      <p:ext uri="{19B8F6BF-5375-455C-9EA6-DF929625EA0E}">
        <p15:presenceInfo xmlns:p15="http://schemas.microsoft.com/office/powerpoint/2012/main" userId="CARESOURCE\rbgeis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86E8C"/>
    <a:srgbClr val="6D2077"/>
    <a:srgbClr val="D7A9E3"/>
    <a:srgbClr val="B3025B"/>
    <a:srgbClr val="ED08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231" autoAdjust="0"/>
    <p:restoredTop sz="95214" autoAdjust="0"/>
  </p:normalViewPr>
  <p:slideViewPr>
    <p:cSldViewPr snapToGrid="0">
      <p:cViewPr varScale="1">
        <p:scale>
          <a:sx n="108" d="100"/>
          <a:sy n="108" d="100"/>
        </p:scale>
        <p:origin x="150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 snapToGrid="0">
      <p:cViewPr varScale="1">
        <p:scale>
          <a:sx n="90" d="100"/>
          <a:sy n="90" d="100"/>
        </p:scale>
        <p:origin x="2838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notesMaster" Target="notesMasters/notesMaster1.xml"/><Relationship Id="rId5" Type="http://schemas.openxmlformats.org/officeDocument/2006/relationships/slideMaster" Target="slideMasters/slideMaster1.xml"/><Relationship Id="rId15" Type="http://schemas.openxmlformats.org/officeDocument/2006/relationships/viewProps" Target="viewProps.xml"/><Relationship Id="rId10" Type="http://schemas.openxmlformats.org/officeDocument/2006/relationships/slide" Target="slides/slide5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A091BC-4004-48D4-841A-6402CF1FAD62}" type="datetimeFigureOut">
              <a:rPr lang="en-US" smtClean="0"/>
              <a:t>3/24/2022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CB2360-D0FA-4438-9834-ADADB7CA4E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4132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1BC8D5-1205-4A21-A784-0FC46D94394C}" type="datetimeFigureOut">
              <a:rPr lang="en-US" smtClean="0"/>
              <a:t>3/24/2022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898FEA-B179-42B8-B8AB-071E831AAE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3806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898FEA-B179-42B8-B8AB-071E831AAE3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5793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28650" y="6334919"/>
            <a:ext cx="2057400" cy="365125"/>
          </a:xfrm>
          <a:prstGeom prst="rect">
            <a:avLst/>
          </a:prstGeom>
        </p:spPr>
        <p:txBody>
          <a:bodyPr/>
          <a:lstStyle/>
          <a:p>
            <a:fld id="{456E4636-E112-4E6B-BDDB-E261323808DD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9144000" cy="6892164"/>
          </a:xfrm>
          <a:prstGeom prst="rect">
            <a:avLst/>
          </a:prstGeom>
          <a:solidFill>
            <a:srgbClr val="086E8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86E8C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625902" y="3429000"/>
            <a:ext cx="7216589" cy="961038"/>
          </a:xfrm>
        </p:spPr>
        <p:txBody>
          <a:bodyPr>
            <a:normAutofit fontScale="90000"/>
          </a:bodyPr>
          <a:lstStyle>
            <a:lvl1pPr>
              <a:defRPr b="0">
                <a:latin typeface="+mn-lt"/>
                <a:ea typeface="Arial Hebrew Scholar" charset="-79"/>
                <a:cs typeface="Arial Hebrew Scholar" charset="-79"/>
              </a:defRPr>
            </a:lvl1pPr>
          </a:lstStyle>
          <a:p>
            <a:r>
              <a:rPr lang="en-US" sz="6100" b="1" i="1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Title</a:t>
            </a:r>
            <a:r>
              <a:rPr lang="en-US" sz="7000" b="1" dirty="0">
                <a:solidFill>
                  <a:schemeClr val="bg1"/>
                </a:solidFill>
                <a:latin typeface="Helvetica"/>
                <a:cs typeface="Helvetica"/>
              </a:rPr>
              <a:t> </a:t>
            </a:r>
            <a:r>
              <a:rPr lang="en-US" sz="4000" dirty="0">
                <a:solidFill>
                  <a:srgbClr val="FFE000"/>
                </a:solidFill>
                <a:latin typeface="Helvetica Light" charset="0"/>
                <a:ea typeface="Helvetica Light" charset="0"/>
                <a:cs typeface="Helvetica Light" charset="0"/>
              </a:rPr>
              <a:t>Covered with Kindness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25902" y="4486178"/>
            <a:ext cx="6400800" cy="1752600"/>
          </a:xfrm>
        </p:spPr>
        <p:txBody>
          <a:bodyPr>
            <a:normAutofit/>
          </a:bodyPr>
          <a:lstStyle/>
          <a:p>
            <a:r>
              <a:rPr lang="en-US" sz="2000" spc="300" dirty="0">
                <a:solidFill>
                  <a:srgbClr val="D7A9E3"/>
                </a:solidFill>
                <a:latin typeface="Helvetica"/>
                <a:cs typeface="Helvetica"/>
              </a:rPr>
              <a:t>CLICK TO ADD SUBTITLE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567052" y="5769178"/>
            <a:ext cx="2016248" cy="53220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49035"/>
          </a:xfrm>
          <a:prstGeom prst="rect">
            <a:avLst/>
          </a:prstGeom>
        </p:spPr>
      </p:pic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5021178" y="384008"/>
            <a:ext cx="3979975" cy="1743075"/>
          </a:xfrm>
        </p:spPr>
        <p:txBody>
          <a:bodyPr anchor="b">
            <a:normAutofit/>
          </a:bodyPr>
          <a:lstStyle>
            <a:lvl1pPr>
              <a:defRPr sz="44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021178" y="2511091"/>
            <a:ext cx="39799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spc="300">
                <a:solidFill>
                  <a:srgbClr val="D7A9E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567052" y="5769178"/>
            <a:ext cx="2016248" cy="532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3750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49035"/>
          </a:xfrm>
          <a:prstGeom prst="rect">
            <a:avLst/>
          </a:prstGeom>
        </p:spPr>
      </p:pic>
      <p:sp>
        <p:nvSpPr>
          <p:cNvPr id="5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28650" y="6334919"/>
            <a:ext cx="2057400" cy="365125"/>
          </a:xfrm>
          <a:prstGeom prst="rect">
            <a:avLst/>
          </a:prstGeom>
        </p:spPr>
        <p:txBody>
          <a:bodyPr/>
          <a:lstStyle/>
          <a:p>
            <a:fld id="{456E4636-E112-4E6B-BDDB-E261323808DD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567052" y="5769178"/>
            <a:ext cx="2016248" cy="53220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49035"/>
          </a:xfrm>
          <a:prstGeom prst="rect">
            <a:avLst/>
          </a:prstGeom>
        </p:spPr>
      </p:pic>
      <p:sp>
        <p:nvSpPr>
          <p:cNvPr id="5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28650" y="6334919"/>
            <a:ext cx="2057400" cy="365125"/>
          </a:xfrm>
          <a:prstGeom prst="rect">
            <a:avLst/>
          </a:prstGeom>
        </p:spPr>
        <p:txBody>
          <a:bodyPr/>
          <a:lstStyle/>
          <a:p>
            <a:fld id="{456E4636-E112-4E6B-BDDB-E261323808DD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567052" y="5769178"/>
            <a:ext cx="2016248" cy="53220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49035"/>
          </a:xfrm>
          <a:prstGeom prst="rect">
            <a:avLst/>
          </a:prstGeom>
        </p:spPr>
      </p:pic>
      <p:sp>
        <p:nvSpPr>
          <p:cNvPr id="5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28650" y="6334919"/>
            <a:ext cx="2057400" cy="365125"/>
          </a:xfrm>
          <a:prstGeom prst="rect">
            <a:avLst/>
          </a:prstGeom>
        </p:spPr>
        <p:txBody>
          <a:bodyPr/>
          <a:lstStyle/>
          <a:p>
            <a:fld id="{456E4636-E112-4E6B-BDDB-E261323808DD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567052" y="5769178"/>
            <a:ext cx="2016248" cy="53220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49035"/>
          </a:xfrm>
          <a:prstGeom prst="rect">
            <a:avLst/>
          </a:prstGeom>
        </p:spPr>
      </p:pic>
      <p:sp>
        <p:nvSpPr>
          <p:cNvPr id="5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28650" y="6334919"/>
            <a:ext cx="2057400" cy="365125"/>
          </a:xfrm>
          <a:prstGeom prst="rect">
            <a:avLst/>
          </a:prstGeom>
        </p:spPr>
        <p:txBody>
          <a:bodyPr/>
          <a:lstStyle/>
          <a:p>
            <a:fld id="{456E4636-E112-4E6B-BDDB-E261323808DD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567052" y="5769178"/>
            <a:ext cx="2016248" cy="53220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28650" y="6334919"/>
            <a:ext cx="2057400" cy="365125"/>
          </a:xfrm>
          <a:prstGeom prst="rect">
            <a:avLst/>
          </a:prstGeom>
        </p:spPr>
        <p:txBody>
          <a:bodyPr/>
          <a:lstStyle/>
          <a:p>
            <a:fld id="{456E4636-E112-4E6B-BDDB-E261323808DD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4903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567052" y="5769178"/>
            <a:ext cx="2016248" cy="532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8769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8650" y="6334919"/>
            <a:ext cx="4832350" cy="365125"/>
          </a:xfrm>
          <a:prstGeom prst="rect">
            <a:avLst/>
          </a:prstGeom>
        </p:spPr>
        <p:txBody>
          <a:bodyPr/>
          <a:lstStyle>
            <a:lvl1pPr>
              <a:defRPr sz="800">
                <a:latin typeface="Helvetica" panose="020B0500000000000000" pitchFamily="34" charset="0"/>
              </a:defRPr>
            </a:lvl1pPr>
          </a:lstStyle>
          <a:p>
            <a:fld id="{32AB0B27-8685-4B1B-9291-E161F711262D}" type="slidenum">
              <a:rPr lang="en-US" smtClean="0"/>
              <a:pPr/>
              <a:t>‹#›</a:t>
            </a:fld>
            <a:r>
              <a:rPr lang="en-US" dirty="0"/>
              <a:t> Policy Updates Network Notification | &lt;Month Year&gt; | &lt;SKU&gt;</a:t>
            </a:r>
          </a:p>
        </p:txBody>
      </p:sp>
    </p:spTree>
    <p:extLst>
      <p:ext uri="{BB962C8B-B14F-4D97-AF65-F5344CB8AC3E}">
        <p14:creationId xmlns:p14="http://schemas.microsoft.com/office/powerpoint/2010/main" val="24803886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4903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7230" y="5477330"/>
            <a:ext cx="1046658" cy="93378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8650" y="6334919"/>
            <a:ext cx="2057400" cy="365125"/>
          </a:xfrm>
          <a:prstGeom prst="rect">
            <a:avLst/>
          </a:prstGeom>
        </p:spPr>
        <p:txBody>
          <a:bodyPr/>
          <a:lstStyle/>
          <a:p>
            <a:fld id="{32AB0B27-8685-4B1B-9291-E161F71126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0408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4903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7230" y="5477330"/>
            <a:ext cx="1046658" cy="93378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8650" y="6334919"/>
            <a:ext cx="2057400" cy="365125"/>
          </a:xfrm>
          <a:prstGeom prst="rect">
            <a:avLst/>
          </a:prstGeom>
        </p:spPr>
        <p:txBody>
          <a:bodyPr/>
          <a:lstStyle/>
          <a:p>
            <a:fld id="{32AB0B27-8685-4B1B-9291-E161F71126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0947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4903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7230" y="5477330"/>
            <a:ext cx="1046658" cy="93378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8650" y="6334919"/>
            <a:ext cx="2057400" cy="365125"/>
          </a:xfrm>
          <a:prstGeom prst="rect">
            <a:avLst/>
          </a:prstGeom>
        </p:spPr>
        <p:txBody>
          <a:bodyPr/>
          <a:lstStyle/>
          <a:p>
            <a:fld id="{32AB0B27-8685-4B1B-9291-E161F71126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5521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4903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7230" y="5477330"/>
            <a:ext cx="1046658" cy="93378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8650" y="6334919"/>
            <a:ext cx="2057400" cy="365125"/>
          </a:xfrm>
          <a:prstGeom prst="rect">
            <a:avLst/>
          </a:prstGeom>
        </p:spPr>
        <p:txBody>
          <a:bodyPr/>
          <a:lstStyle/>
          <a:p>
            <a:fld id="{32AB0B27-8685-4B1B-9291-E161F71126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0594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4903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7230" y="5477330"/>
            <a:ext cx="1046658" cy="93378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8650" y="6334919"/>
            <a:ext cx="2057400" cy="365125"/>
          </a:xfrm>
          <a:prstGeom prst="rect">
            <a:avLst/>
          </a:prstGeom>
        </p:spPr>
        <p:txBody>
          <a:bodyPr/>
          <a:lstStyle/>
          <a:p>
            <a:fld id="{32AB0B27-8685-4B1B-9291-E161F71126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1281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4903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7230" y="5477330"/>
            <a:ext cx="1046658" cy="93378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8650" y="6334919"/>
            <a:ext cx="2057400" cy="365125"/>
          </a:xfrm>
          <a:prstGeom prst="rect">
            <a:avLst/>
          </a:prstGeom>
        </p:spPr>
        <p:txBody>
          <a:bodyPr/>
          <a:lstStyle/>
          <a:p>
            <a:fld id="{32AB0B27-8685-4B1B-9291-E161F71126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9620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208"/>
            <a:ext cx="9158753" cy="1390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2979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650" y="6334919"/>
            <a:ext cx="4832350" cy="365125"/>
          </a:xfrm>
          <a:prstGeom prst="rect">
            <a:avLst/>
          </a:prstGeom>
        </p:spPr>
        <p:txBody>
          <a:bodyPr/>
          <a:lstStyle>
            <a:lvl1pPr>
              <a:defRPr sz="800">
                <a:latin typeface="Helvetica" panose="020B0500000000000000" pitchFamily="34" charset="0"/>
              </a:defRPr>
            </a:lvl1pPr>
          </a:lstStyle>
          <a:p>
            <a:fld id="{32AB0B27-8685-4B1B-9291-E161F711262D}" type="slidenum">
              <a:rPr lang="en-US" smtClean="0"/>
              <a:pPr/>
              <a:t>‹#›</a:t>
            </a:fld>
            <a:r>
              <a:rPr lang="en-US" dirty="0"/>
              <a:t> Policy Updates Network Notification | &lt;Month Year&gt; | &lt;SKU&gt;</a:t>
            </a:r>
          </a:p>
        </p:txBody>
      </p:sp>
    </p:spTree>
    <p:extLst>
      <p:ext uri="{BB962C8B-B14F-4D97-AF65-F5344CB8AC3E}">
        <p14:creationId xmlns:p14="http://schemas.microsoft.com/office/powerpoint/2010/main" val="2648517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696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76" r:id="rId9"/>
    <p:sldLayoutId id="2147483675" r:id="rId10"/>
    <p:sldLayoutId id="2147483703" r:id="rId11"/>
    <p:sldLayoutId id="2147483702" r:id="rId12"/>
    <p:sldLayoutId id="2147483701" r:id="rId13"/>
    <p:sldLayoutId id="2147483700" r:id="rId14"/>
    <p:sldLayoutId id="2147483677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caresource.com/providers/tools-resources/health-partner-policies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86E8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 hasCustomPrompt="1"/>
          </p:nvPr>
        </p:nvSpPr>
        <p:spPr>
          <a:xfrm>
            <a:off x="625902" y="2421360"/>
            <a:ext cx="8204831" cy="961038"/>
          </a:xfrm>
        </p:spPr>
        <p:txBody>
          <a:bodyPr>
            <a:normAutofit fontScale="90000"/>
          </a:bodyPr>
          <a:lstStyle>
            <a:lvl1pPr>
              <a:defRPr b="0">
                <a:latin typeface="+mn-lt"/>
                <a:ea typeface="Arial Hebrew Scholar" charset="-79"/>
                <a:cs typeface="Arial Hebrew Scholar" charset="-79"/>
              </a:defRPr>
            </a:lvl1pPr>
          </a:lstStyle>
          <a:p>
            <a:r>
              <a:rPr lang="en-US" sz="6100" b="1" i="1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Pharmacy Policy Updates </a:t>
            </a:r>
            <a:r>
              <a:rPr lang="en-US" sz="4000" dirty="0">
                <a:solidFill>
                  <a:srgbClr val="FFE000"/>
                </a:solidFill>
                <a:latin typeface="Helvetica Light" charset="0"/>
                <a:ea typeface="Helvetica Light" charset="0"/>
                <a:cs typeface="Helvetica Light" charset="0"/>
              </a:rPr>
              <a:t>April 2022</a:t>
            </a:r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625902" y="3659610"/>
            <a:ext cx="7593650" cy="203297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000" spc="300" dirty="0">
              <a:solidFill>
                <a:srgbClr val="D7A9E3"/>
              </a:solidFill>
              <a:latin typeface="Helvetica"/>
              <a:cs typeface="Helvetica"/>
            </a:endParaRPr>
          </a:p>
          <a:p>
            <a:pPr marL="0" indent="0">
              <a:buNone/>
            </a:pPr>
            <a:r>
              <a:rPr lang="en-US" sz="1300" i="1" spc="300" dirty="0">
                <a:solidFill>
                  <a:srgbClr val="FFFF00"/>
                </a:solidFill>
                <a:latin typeface="Helvetica"/>
                <a:cs typeface="Helvetica"/>
              </a:rPr>
              <a:t>The following policies are effective April 1, 2022</a:t>
            </a:r>
            <a:endParaRPr lang="en-US" sz="2000" spc="300" dirty="0">
              <a:solidFill>
                <a:srgbClr val="D7A9E3"/>
              </a:solidFill>
              <a:latin typeface="Helvetica"/>
              <a:cs typeface="Helvetica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25902" y="1959482"/>
            <a:ext cx="16225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E000"/>
                </a:solidFill>
                <a:latin typeface="Helvetica Light" charset="0"/>
                <a:ea typeface="Helvetica Light" charset="0"/>
                <a:cs typeface="Helvetica Light" charset="0"/>
              </a:rPr>
              <a:t>Ohio Medicaid</a:t>
            </a:r>
          </a:p>
        </p:txBody>
      </p:sp>
    </p:spTree>
    <p:extLst>
      <p:ext uri="{BB962C8B-B14F-4D97-AF65-F5344CB8AC3E}">
        <p14:creationId xmlns:p14="http://schemas.microsoft.com/office/powerpoint/2010/main" val="21225530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208"/>
            <a:ext cx="9158753" cy="139080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2400" y="6561666"/>
            <a:ext cx="28280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tabLst>
                <a:tab pos="457200" algn="l"/>
              </a:tabLst>
            </a:pPr>
            <a:fld id="{E8912116-5D1B-424C-BD97-8B45D8BB529A}" type="slidenum">
              <a:rPr lang="en-US" sz="800" smtClean="0">
                <a:latin typeface="Helvetica" panose="020B0500000000000000" pitchFamily="34" charset="0"/>
              </a:rPr>
              <a:pPr>
                <a:tabLst>
                  <a:tab pos="457200" algn="l"/>
                </a:tabLst>
              </a:pPr>
              <a:t>2</a:t>
            </a:fld>
            <a:r>
              <a:rPr lang="en-US" sz="800" dirty="0">
                <a:latin typeface="Helvetica" panose="020B0500000000000000" pitchFamily="34" charset="0"/>
              </a:rPr>
              <a:t>	Policy Updates Network Notification | April 2022</a:t>
            </a:r>
          </a:p>
          <a:p>
            <a:pPr>
              <a:tabLst>
                <a:tab pos="457200" algn="l"/>
              </a:tabLst>
            </a:pPr>
            <a:endParaRPr lang="en-US" sz="800" dirty="0">
              <a:latin typeface="Helvetica" panose="020B0500000000000000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7509" y="1471501"/>
            <a:ext cx="8647790" cy="39549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400" dirty="0">
              <a:latin typeface="Helvetica" panose="020B0500000000000000" pitchFamily="34" charset="0"/>
            </a:endParaRPr>
          </a:p>
          <a:p>
            <a:r>
              <a:rPr lang="en-US" sz="1600" cap="all" dirty="0">
                <a:solidFill>
                  <a:schemeClr val="accent1"/>
                </a:solidFill>
                <a:latin typeface="Helvetica Condensed" pitchFamily="50" charset="0"/>
              </a:rPr>
              <a:t>At CareSource, we listen to our providers, and we streamline our business practices to make it easier for you to work with us. </a:t>
            </a:r>
          </a:p>
          <a:p>
            <a:r>
              <a:rPr lang="en-US" sz="1100" dirty="0">
                <a:latin typeface="Helvetica Neue" panose="02000503000000020004" pitchFamily="2"/>
              </a:rPr>
              <a:t>We have worked to create a predictable cycle for releasing administrative, pharmacy, and reimbursement policies, so you know what to expect.</a:t>
            </a:r>
          </a:p>
          <a:p>
            <a:r>
              <a:rPr lang="en-US" sz="1100" dirty="0">
                <a:latin typeface="Helvetica Neue" panose="02000503000000020004" pitchFamily="2"/>
              </a:rPr>
              <a:t>Check back each month for a consolidated network notification of policy updates from CareSource.</a:t>
            </a:r>
          </a:p>
          <a:p>
            <a:endParaRPr lang="en-US" sz="1100" dirty="0">
              <a:latin typeface="Helvetica Neue" panose="02000503000000020004" pitchFamily="2"/>
            </a:endParaRPr>
          </a:p>
          <a:p>
            <a:endParaRPr lang="en-US" sz="1100" cap="all" dirty="0">
              <a:solidFill>
                <a:schemeClr val="accent1"/>
              </a:solidFill>
              <a:latin typeface="Helvetica Neue" panose="02000503000000020004" pitchFamily="2"/>
            </a:endParaRPr>
          </a:p>
          <a:p>
            <a:r>
              <a:rPr lang="en-US" sz="1600" cap="all" dirty="0">
                <a:solidFill>
                  <a:schemeClr val="accent1"/>
                </a:solidFill>
                <a:latin typeface="Helvetica Condensed" pitchFamily="50" charset="0"/>
              </a:rPr>
              <a:t>How to use THIS NETWORK NOTIFICATION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100" dirty="0">
                <a:latin typeface="Helvetica Neue" panose="02000503000000020004" pitchFamily="2"/>
              </a:rPr>
              <a:t>Reference the list of policy updates.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100" dirty="0">
                <a:latin typeface="Helvetica Neue" panose="02000503000000020004" pitchFamily="2"/>
              </a:rPr>
              <a:t>Note the effective date and impacted plans for each policy.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100" dirty="0">
                <a:latin typeface="Helvetica Neue" panose="02000503000000020004" pitchFamily="2"/>
              </a:rPr>
              <a:t>Click the hyperlinked policy title to open the webpage containing the policy location.</a:t>
            </a:r>
          </a:p>
          <a:p>
            <a:endParaRPr lang="en-US" sz="1100" cap="all" dirty="0">
              <a:solidFill>
                <a:schemeClr val="accent1"/>
              </a:solidFill>
              <a:latin typeface="Helvetica Neue" panose="02000503000000020004" pitchFamily="2"/>
            </a:endParaRPr>
          </a:p>
          <a:p>
            <a:r>
              <a:rPr lang="en-US" sz="1600" cap="all" dirty="0">
                <a:solidFill>
                  <a:schemeClr val="accent1"/>
                </a:solidFill>
                <a:latin typeface="Helvetica Condensed" pitchFamily="50" charset="0"/>
              </a:rPr>
              <a:t>Find our policies online</a:t>
            </a:r>
          </a:p>
          <a:p>
            <a:r>
              <a:rPr lang="en-US" sz="1100" dirty="0">
                <a:latin typeface="Helvetica Neue" panose="02000503000000020004" pitchFamily="2"/>
              </a:rPr>
              <a:t>To access all CareSource policies, visit </a:t>
            </a:r>
            <a:r>
              <a:rPr lang="en-US" sz="1100" b="1" dirty="0">
                <a:latin typeface="Helvetica Neue" panose="02000503000000020004" pitchFamily="2"/>
              </a:rPr>
              <a:t>CareSource.com</a:t>
            </a:r>
            <a:r>
              <a:rPr lang="en-US" sz="1100" dirty="0">
                <a:latin typeface="Helvetica Neue" panose="02000503000000020004" pitchFamily="2"/>
              </a:rPr>
              <a:t> &gt; Providers &gt; Tools &amp; Resources &gt; </a:t>
            </a:r>
            <a:r>
              <a:rPr lang="en-US" sz="1100" dirty="0">
                <a:latin typeface="Helvetica Neue" panose="02000503000000020004" pitchFamily="2"/>
                <a:hlinkClick r:id="rId4"/>
              </a:rPr>
              <a:t>Provider Policies</a:t>
            </a:r>
            <a:r>
              <a:rPr lang="en-US" sz="1100" dirty="0">
                <a:latin typeface="Helvetica Neue" panose="02000503000000020004" pitchFamily="2"/>
              </a:rPr>
              <a:t>. Select your plan and state, then Pharmacy, Reimbursement, or Administrative. Each policy page has an archive where you can find previous versions of policies. </a:t>
            </a:r>
          </a:p>
          <a:p>
            <a:endParaRPr lang="en-US" sz="1100" dirty="0">
              <a:latin typeface="Helvetica Neue" panose="02000503000000020004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16212049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7066" y="1405467"/>
            <a:ext cx="39315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cap="all" dirty="0">
                <a:solidFill>
                  <a:schemeClr val="accent1"/>
                </a:solidFill>
                <a:latin typeface="Helvetica Condensed" pitchFamily="50" charset="0"/>
              </a:rPr>
              <a:t>Pharmacy POLICY UPDATES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6718804"/>
              </p:ext>
            </p:extLst>
          </p:nvPr>
        </p:nvGraphicFramePr>
        <p:xfrm>
          <a:off x="441960" y="1867132"/>
          <a:ext cx="8391647" cy="461851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501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86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13776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375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3647">
                <a:tc>
                  <a:txBody>
                    <a:bodyPr/>
                    <a:lstStyle/>
                    <a:p>
                      <a:pPr algn="ctr"/>
                      <a:r>
                        <a:rPr lang="en-US" sz="900" b="0" cap="all" baseline="0" dirty="0">
                          <a:solidFill>
                            <a:schemeClr val="bg1"/>
                          </a:solidFill>
                          <a:latin typeface="Helvetica Neue" panose="02000503000000020004" pitchFamily="2"/>
                        </a:rPr>
                        <a:t>Policy Name</a:t>
                      </a:r>
                    </a:p>
                  </a:txBody>
                  <a:tcPr anchor="b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cap="all" baseline="0" dirty="0">
                          <a:solidFill>
                            <a:schemeClr val="bg1"/>
                          </a:solidFill>
                          <a:latin typeface="Helvetica Neue" panose="02000503000000020004" pitchFamily="2"/>
                        </a:rPr>
                        <a:t>Effective Date</a:t>
                      </a:r>
                    </a:p>
                  </a:txBody>
                  <a:tcPr anchor="b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cap="all" baseline="0" dirty="0">
                          <a:solidFill>
                            <a:schemeClr val="bg1"/>
                          </a:solidFill>
                          <a:latin typeface="Helvetica Neue" panose="02000503000000020004" pitchFamily="2"/>
                        </a:rPr>
                        <a:t>Plan</a:t>
                      </a:r>
                    </a:p>
                  </a:txBody>
                  <a:tcPr anchor="b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cap="all" baseline="0" dirty="0">
                          <a:solidFill>
                            <a:schemeClr val="bg1"/>
                          </a:solidFill>
                          <a:latin typeface="Helvetica Neue" panose="02000503000000020004" pitchFamily="2"/>
                        </a:rPr>
                        <a:t>IMPACT</a:t>
                      </a:r>
                    </a:p>
                  </a:txBody>
                  <a:tcPr anchor="b"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08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kern="1200" dirty="0" err="1">
                          <a:solidFill>
                            <a:schemeClr val="tx1"/>
                          </a:solidFill>
                          <a:effectLst/>
                          <a:latin typeface="Helvetica Neue" panose="02000503000000020004" pitchFamily="2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Rezurock</a:t>
                      </a:r>
                      <a:r>
                        <a:rPr lang="en-US" sz="800" kern="1200" dirty="0">
                          <a:solidFill>
                            <a:schemeClr val="tx1"/>
                          </a:solidFill>
                          <a:effectLst/>
                          <a:latin typeface="Helvetica Neue" panose="02000503000000020004" pitchFamily="2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800" kern="1200" dirty="0" err="1">
                          <a:solidFill>
                            <a:schemeClr val="tx1"/>
                          </a:solidFill>
                          <a:effectLst/>
                          <a:latin typeface="Helvetica Neue" panose="02000503000000020004" pitchFamily="2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belumosudil</a:t>
                      </a:r>
                      <a:r>
                        <a:rPr lang="en-US" sz="800" kern="1200" dirty="0">
                          <a:solidFill>
                            <a:schemeClr val="tx1"/>
                          </a:solidFill>
                          <a:effectLst/>
                          <a:latin typeface="Helvetica Neue" panose="02000503000000020004" pitchFamily="2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)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cap="all" baseline="0" dirty="0">
                          <a:solidFill>
                            <a:schemeClr val="tx1"/>
                          </a:solidFill>
                          <a:latin typeface="Helvetica Neue" panose="02000503000000020004" pitchFamily="2"/>
                        </a:rPr>
                        <a:t>4/1/2022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cap="all" baseline="0" dirty="0">
                          <a:solidFill>
                            <a:schemeClr val="tx1"/>
                          </a:solidFill>
                          <a:latin typeface="Helvetica Neue" panose="02000503000000020004" pitchFamily="2"/>
                        </a:rPr>
                        <a:t>OHIO MEDICAID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kern="1200" cap="all" baseline="0" dirty="0">
                          <a:solidFill>
                            <a:schemeClr val="tx1"/>
                          </a:solidFill>
                          <a:latin typeface="Helvetica Neue" panose="02000503000000020004" pitchFamily="2"/>
                          <a:ea typeface="+mn-ea"/>
                          <a:cs typeface="+mn-cs"/>
                        </a:rPr>
                        <a:t>NEW POLICY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208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kern="1200" dirty="0">
                          <a:solidFill>
                            <a:schemeClr val="tx1"/>
                          </a:solidFill>
                          <a:effectLst/>
                          <a:latin typeface="Helvetica Neue" panose="02000503000000020004" pitchFamily="2"/>
                          <a:ea typeface="+mn-ea"/>
                          <a:cs typeface="+mn-cs"/>
                        </a:rPr>
                        <a:t>Jakafi (</a:t>
                      </a:r>
                      <a:r>
                        <a:rPr lang="en-US" sz="800" b="0" kern="1200" dirty="0" err="1">
                          <a:solidFill>
                            <a:schemeClr val="tx1"/>
                          </a:solidFill>
                          <a:effectLst/>
                          <a:latin typeface="Helvetica Neue" panose="02000503000000020004" pitchFamily="2"/>
                          <a:ea typeface="+mn-ea"/>
                          <a:cs typeface="+mn-cs"/>
                        </a:rPr>
                        <a:t>ruxolitinib</a:t>
                      </a:r>
                      <a:r>
                        <a:rPr lang="en-US" sz="800" b="0" kern="1200" dirty="0">
                          <a:solidFill>
                            <a:schemeClr val="tx1"/>
                          </a:solidFill>
                          <a:effectLst/>
                          <a:latin typeface="Helvetica Neue" panose="02000503000000020004" pitchFamily="2"/>
                          <a:ea typeface="+mn-ea"/>
                          <a:cs typeface="+mn-cs"/>
                        </a:rPr>
                        <a:t>)</a:t>
                      </a:r>
                      <a:endParaRPr lang="en-US" sz="800" b="0" kern="1200" dirty="0">
                        <a:solidFill>
                          <a:schemeClr val="tx1"/>
                        </a:solidFill>
                        <a:effectLst/>
                        <a:latin typeface="Helvetica Neue" panose="02000503000000020004" pitchFamily="2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cap="all" baseline="0" dirty="0">
                          <a:solidFill>
                            <a:schemeClr val="tx1"/>
                          </a:solidFill>
                          <a:latin typeface="Helvetica Neue" panose="02000503000000020004" pitchFamily="2"/>
                        </a:rPr>
                        <a:t>4/1/2022</a:t>
                      </a:r>
                    </a:p>
                    <a:p>
                      <a:pPr algn="ctr"/>
                      <a:endParaRPr lang="en-US" sz="800" b="0" cap="all" baseline="0" dirty="0">
                        <a:solidFill>
                          <a:schemeClr val="tx1"/>
                        </a:solidFill>
                        <a:latin typeface="Helvetica Neue" panose="02000503000000020004" pitchFamily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cap="all" baseline="0" dirty="0">
                          <a:solidFill>
                            <a:schemeClr val="tx1"/>
                          </a:solidFill>
                          <a:latin typeface="Helvetica Neue" panose="02000503000000020004" pitchFamily="2"/>
                        </a:rPr>
                        <a:t>OHIO MEDICAID</a:t>
                      </a:r>
                    </a:p>
                    <a:p>
                      <a:pPr algn="ctr"/>
                      <a:endParaRPr lang="en-US" sz="800" b="0" cap="all" baseline="0" dirty="0">
                        <a:solidFill>
                          <a:schemeClr val="tx1"/>
                        </a:solidFill>
                        <a:latin typeface="Helvetica Neue" panose="02000503000000020004" pitchFamily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kern="1200" cap="all" baseline="0" dirty="0">
                          <a:solidFill>
                            <a:schemeClr val="tx1"/>
                          </a:solidFill>
                          <a:latin typeface="Helvetica Neue" panose="02000503000000020004" pitchFamily="2"/>
                          <a:ea typeface="+mn-ea"/>
                          <a:cs typeface="+mn-cs"/>
                        </a:rPr>
                        <a:t>REVISED POLICY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4999913"/>
                  </a:ext>
                </a:extLst>
              </a:tr>
              <a:tr h="45208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kern="1200" dirty="0">
                          <a:solidFill>
                            <a:schemeClr val="tx1"/>
                          </a:solidFill>
                          <a:effectLst/>
                          <a:latin typeface="Helvetica Neue" panose="02000503000000020004" pitchFamily="2"/>
                          <a:ea typeface="+mn-ea"/>
                          <a:cs typeface="+mn-cs"/>
                        </a:rPr>
                        <a:t>Imbruvica (ibrutinib)</a:t>
                      </a:r>
                      <a:endParaRPr lang="en-US" sz="800" b="0" kern="1200" dirty="0">
                        <a:solidFill>
                          <a:schemeClr val="tx1"/>
                        </a:solidFill>
                        <a:effectLst/>
                        <a:latin typeface="Helvetica Neue" panose="02000503000000020004" pitchFamily="2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cap="all" baseline="0" dirty="0">
                          <a:solidFill>
                            <a:schemeClr val="tx1"/>
                          </a:solidFill>
                          <a:latin typeface="Helvetica Neue" panose="02000503000000020004" pitchFamily="2"/>
                        </a:rPr>
                        <a:t>4/1/2022</a:t>
                      </a:r>
                    </a:p>
                    <a:p>
                      <a:pPr algn="ctr"/>
                      <a:endParaRPr lang="en-US" sz="800" b="0" cap="all" baseline="0" dirty="0">
                        <a:solidFill>
                          <a:schemeClr val="tx1"/>
                        </a:solidFill>
                        <a:latin typeface="Helvetica Neue" panose="02000503000000020004" pitchFamily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cap="all" baseline="0" dirty="0">
                          <a:solidFill>
                            <a:schemeClr val="tx1"/>
                          </a:solidFill>
                          <a:latin typeface="Helvetica Neue" panose="02000503000000020004" pitchFamily="2"/>
                        </a:rPr>
                        <a:t>OHIO MEDICAID</a:t>
                      </a:r>
                    </a:p>
                    <a:p>
                      <a:pPr algn="ctr"/>
                      <a:endParaRPr lang="en-US" sz="800" b="0" cap="all" baseline="0" dirty="0">
                        <a:solidFill>
                          <a:schemeClr val="tx1"/>
                        </a:solidFill>
                        <a:latin typeface="Helvetica Neue" panose="02000503000000020004" pitchFamily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kern="1200" cap="all" baseline="0" dirty="0">
                          <a:solidFill>
                            <a:schemeClr val="tx1"/>
                          </a:solidFill>
                          <a:latin typeface="Helvetica Neue" panose="02000503000000020004" pitchFamily="2"/>
                          <a:ea typeface="+mn-ea"/>
                          <a:cs typeface="+mn-cs"/>
                        </a:rPr>
                        <a:t>NEW POLICY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55135725"/>
                  </a:ext>
                </a:extLst>
              </a:tr>
              <a:tr h="45208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kern="1200" dirty="0" err="1">
                          <a:solidFill>
                            <a:schemeClr val="tx1"/>
                          </a:solidFill>
                          <a:effectLst/>
                          <a:latin typeface="Helvetica Neue" panose="02000503000000020004" pitchFamily="2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Bylvay</a:t>
                      </a:r>
                      <a:r>
                        <a:rPr lang="en-US" sz="800" b="0" kern="1200" dirty="0">
                          <a:solidFill>
                            <a:schemeClr val="tx1"/>
                          </a:solidFill>
                          <a:effectLst/>
                          <a:latin typeface="Helvetica Neue" panose="02000503000000020004" pitchFamily="2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800" b="0" kern="1200" dirty="0" err="1">
                          <a:solidFill>
                            <a:schemeClr val="tx1"/>
                          </a:solidFill>
                          <a:effectLst/>
                          <a:latin typeface="Helvetica Neue" panose="02000503000000020004" pitchFamily="2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odevixibat</a:t>
                      </a:r>
                      <a:r>
                        <a:rPr lang="en-US" sz="800" b="0" kern="1200" dirty="0">
                          <a:solidFill>
                            <a:schemeClr val="tx1"/>
                          </a:solidFill>
                          <a:effectLst/>
                          <a:latin typeface="Helvetica Neue" panose="02000503000000020004" pitchFamily="2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)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cap="all" baseline="0" dirty="0">
                          <a:solidFill>
                            <a:schemeClr val="tx1"/>
                          </a:solidFill>
                          <a:latin typeface="Helvetica Neue" panose="02000503000000020004" pitchFamily="2"/>
                        </a:rPr>
                        <a:t>4/1/2022</a:t>
                      </a:r>
                    </a:p>
                    <a:p>
                      <a:pPr algn="ctr"/>
                      <a:endParaRPr lang="en-US" sz="800" b="0" cap="all" baseline="0" dirty="0">
                        <a:solidFill>
                          <a:schemeClr val="tx1"/>
                        </a:solidFill>
                        <a:latin typeface="Helvetica Neue" panose="02000503000000020004" pitchFamily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cap="all" baseline="0" dirty="0">
                          <a:solidFill>
                            <a:schemeClr val="tx1"/>
                          </a:solidFill>
                          <a:latin typeface="Helvetica Neue" panose="02000503000000020004" pitchFamily="2"/>
                        </a:rPr>
                        <a:t>OHIO MEDICAID</a:t>
                      </a:r>
                    </a:p>
                    <a:p>
                      <a:pPr algn="ctr"/>
                      <a:endParaRPr lang="en-US" sz="800" b="0" cap="all" baseline="0" dirty="0">
                        <a:solidFill>
                          <a:schemeClr val="tx1"/>
                        </a:solidFill>
                        <a:latin typeface="Helvetica Neue" panose="02000503000000020004" pitchFamily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kern="1200" cap="all" baseline="0" dirty="0">
                          <a:solidFill>
                            <a:schemeClr val="tx1"/>
                          </a:solidFill>
                          <a:latin typeface="Helvetica Neue" panose="02000503000000020004" pitchFamily="2"/>
                          <a:ea typeface="+mn-ea"/>
                          <a:cs typeface="+mn-cs"/>
                        </a:rPr>
                        <a:t>NEW POLICY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b="0" kern="1200" cap="all" baseline="0" dirty="0">
                        <a:solidFill>
                          <a:schemeClr val="tx1"/>
                        </a:solidFill>
                        <a:latin typeface="Helvetica Neue" panose="02000503000000020004" pitchFamily="2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99946805"/>
                  </a:ext>
                </a:extLst>
              </a:tr>
              <a:tr h="45208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kern="1200" dirty="0" err="1">
                          <a:solidFill>
                            <a:schemeClr val="tx1"/>
                          </a:solidFill>
                          <a:effectLst/>
                          <a:latin typeface="Helvetica Neue" panose="02000503000000020004" pitchFamily="2"/>
                          <a:ea typeface="+mn-ea"/>
                          <a:cs typeface="+mn-cs"/>
                        </a:rPr>
                        <a:t>Livmarli</a:t>
                      </a:r>
                      <a:r>
                        <a:rPr lang="en-US" sz="800" b="0" kern="1200" dirty="0">
                          <a:solidFill>
                            <a:schemeClr val="tx1"/>
                          </a:solidFill>
                          <a:effectLst/>
                          <a:latin typeface="Helvetica Neue" panose="02000503000000020004" pitchFamily="2"/>
                          <a:ea typeface="+mn-ea"/>
                          <a:cs typeface="+mn-cs"/>
                        </a:rPr>
                        <a:t> (</a:t>
                      </a:r>
                      <a:r>
                        <a:rPr lang="en-US" sz="800" b="0" kern="1200" dirty="0" err="1">
                          <a:solidFill>
                            <a:schemeClr val="tx1"/>
                          </a:solidFill>
                          <a:effectLst/>
                          <a:latin typeface="Helvetica Neue" panose="02000503000000020004" pitchFamily="2"/>
                          <a:ea typeface="+mn-ea"/>
                          <a:cs typeface="+mn-cs"/>
                        </a:rPr>
                        <a:t>maralixibat</a:t>
                      </a:r>
                      <a:r>
                        <a:rPr lang="en-US" sz="800" b="0" kern="1200" dirty="0">
                          <a:solidFill>
                            <a:schemeClr val="tx1"/>
                          </a:solidFill>
                          <a:effectLst/>
                          <a:latin typeface="Helvetica Neue" panose="02000503000000020004" pitchFamily="2"/>
                          <a:ea typeface="+mn-ea"/>
                          <a:cs typeface="+mn-cs"/>
                        </a:rPr>
                        <a:t>)</a:t>
                      </a:r>
                      <a:endParaRPr lang="en-US" sz="800" b="0" kern="1200" dirty="0">
                        <a:solidFill>
                          <a:schemeClr val="tx1"/>
                        </a:solidFill>
                        <a:effectLst/>
                        <a:latin typeface="Helvetica Neue" panose="02000503000000020004" pitchFamily="2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cap="all" baseline="0" dirty="0">
                          <a:solidFill>
                            <a:schemeClr val="tx1"/>
                          </a:solidFill>
                          <a:latin typeface="Helvetica Neue" panose="02000503000000020004" pitchFamily="2"/>
                        </a:rPr>
                        <a:t>4/1/2022</a:t>
                      </a:r>
                    </a:p>
                    <a:p>
                      <a:pPr algn="ctr"/>
                      <a:endParaRPr lang="en-US" sz="800" b="0" cap="all" baseline="0" dirty="0">
                        <a:solidFill>
                          <a:schemeClr val="tx1"/>
                        </a:solidFill>
                        <a:latin typeface="Helvetica Neue" panose="02000503000000020004" pitchFamily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cap="all" baseline="0" dirty="0">
                          <a:solidFill>
                            <a:schemeClr val="tx1"/>
                          </a:solidFill>
                          <a:latin typeface="Helvetica Neue" panose="02000503000000020004" pitchFamily="2"/>
                        </a:rPr>
                        <a:t>OHIO MEDICAID</a:t>
                      </a:r>
                    </a:p>
                    <a:p>
                      <a:pPr algn="ctr"/>
                      <a:endParaRPr lang="en-US" sz="800" b="0" cap="all" baseline="0" dirty="0">
                        <a:solidFill>
                          <a:schemeClr val="tx1"/>
                        </a:solidFill>
                        <a:latin typeface="Helvetica Neue" panose="02000503000000020004" pitchFamily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kern="1200" cap="all" baseline="0" dirty="0">
                          <a:solidFill>
                            <a:schemeClr val="tx1"/>
                          </a:solidFill>
                          <a:latin typeface="Helvetica Neue" panose="02000503000000020004" pitchFamily="2"/>
                          <a:ea typeface="+mn-ea"/>
                          <a:cs typeface="+mn-cs"/>
                        </a:rPr>
                        <a:t>NEW POLICY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17695771"/>
                  </a:ext>
                </a:extLst>
              </a:tr>
              <a:tr h="45208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kern="1200" dirty="0" err="1">
                          <a:solidFill>
                            <a:schemeClr val="tx1"/>
                          </a:solidFill>
                          <a:effectLst/>
                          <a:latin typeface="Helvetica Neue" panose="02000503000000020004" pitchFamily="2"/>
                          <a:ea typeface="+mn-ea"/>
                          <a:cs typeface="+mn-cs"/>
                        </a:rPr>
                        <a:t>Susvimo</a:t>
                      </a:r>
                      <a:r>
                        <a:rPr lang="en-US" sz="800" b="0" kern="1200" dirty="0">
                          <a:solidFill>
                            <a:schemeClr val="tx1"/>
                          </a:solidFill>
                          <a:effectLst/>
                          <a:latin typeface="Helvetica Neue" panose="02000503000000020004" pitchFamily="2"/>
                          <a:ea typeface="+mn-ea"/>
                          <a:cs typeface="+mn-cs"/>
                        </a:rPr>
                        <a:t> (ranibizumab)</a:t>
                      </a:r>
                      <a:endParaRPr lang="en-US" sz="800" b="0" kern="1200" dirty="0">
                        <a:solidFill>
                          <a:schemeClr val="tx1"/>
                        </a:solidFill>
                        <a:effectLst/>
                        <a:latin typeface="Helvetica Neue" panose="02000503000000020004" pitchFamily="2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cap="all" baseline="0" dirty="0">
                          <a:solidFill>
                            <a:schemeClr val="tx1"/>
                          </a:solidFill>
                          <a:latin typeface="Helvetica Neue" panose="02000503000000020004" pitchFamily="2"/>
                        </a:rPr>
                        <a:t>4/1/2022</a:t>
                      </a:r>
                    </a:p>
                    <a:p>
                      <a:pPr algn="ctr"/>
                      <a:endParaRPr lang="en-US" sz="800" b="0" cap="all" baseline="0" dirty="0">
                        <a:solidFill>
                          <a:schemeClr val="tx1"/>
                        </a:solidFill>
                        <a:latin typeface="Helvetica Neue" panose="02000503000000020004" pitchFamily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cap="all" baseline="0" dirty="0">
                          <a:solidFill>
                            <a:schemeClr val="tx1"/>
                          </a:solidFill>
                          <a:latin typeface="Helvetica Neue" panose="02000503000000020004" pitchFamily="2"/>
                        </a:rPr>
                        <a:t>OHIO MEDICAID</a:t>
                      </a:r>
                    </a:p>
                    <a:p>
                      <a:pPr algn="ctr"/>
                      <a:endParaRPr lang="en-US" sz="800" b="0" cap="all" baseline="0" dirty="0">
                        <a:solidFill>
                          <a:schemeClr val="tx1"/>
                        </a:solidFill>
                        <a:latin typeface="Helvetica Neue" panose="02000503000000020004" pitchFamily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kern="1200" cap="all" baseline="0" dirty="0">
                          <a:solidFill>
                            <a:schemeClr val="tx1"/>
                          </a:solidFill>
                          <a:latin typeface="Helvetica Neue" panose="02000503000000020004" pitchFamily="2"/>
                          <a:ea typeface="+mn-ea"/>
                          <a:cs typeface="+mn-cs"/>
                        </a:rPr>
                        <a:t>NEW POLICY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b="0" kern="1200" cap="all" baseline="0" dirty="0">
                        <a:solidFill>
                          <a:schemeClr val="tx1"/>
                        </a:solidFill>
                        <a:latin typeface="Helvetica Neue" panose="02000503000000020004" pitchFamily="2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25101722"/>
                  </a:ext>
                </a:extLst>
              </a:tr>
              <a:tr h="45208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kern="1200" dirty="0">
                          <a:solidFill>
                            <a:schemeClr val="tx1"/>
                          </a:solidFill>
                          <a:effectLst/>
                          <a:latin typeface="Helvetica Neue" panose="02000503000000020004" pitchFamily="2"/>
                          <a:ea typeface="+mn-ea"/>
                          <a:cs typeface="+mn-cs"/>
                        </a:rPr>
                        <a:t>Lucentis (ranibizumab)</a:t>
                      </a:r>
                      <a:endParaRPr lang="en-US" sz="800" b="0" kern="1200" dirty="0">
                        <a:solidFill>
                          <a:schemeClr val="tx1"/>
                        </a:solidFill>
                        <a:effectLst/>
                        <a:latin typeface="Helvetica Neue" panose="02000503000000020004" pitchFamily="2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cap="all" baseline="0" dirty="0">
                          <a:solidFill>
                            <a:schemeClr val="tx1"/>
                          </a:solidFill>
                          <a:latin typeface="Helvetica Neue" panose="02000503000000020004" pitchFamily="2"/>
                        </a:rPr>
                        <a:t>4/1/2022</a:t>
                      </a:r>
                    </a:p>
                    <a:p>
                      <a:pPr algn="ctr"/>
                      <a:endParaRPr lang="en-US" sz="800" b="0" cap="all" baseline="0" dirty="0">
                        <a:solidFill>
                          <a:schemeClr val="tx1"/>
                        </a:solidFill>
                        <a:latin typeface="Helvetica Neue" panose="02000503000000020004" pitchFamily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cap="all" baseline="0" dirty="0">
                          <a:solidFill>
                            <a:schemeClr val="tx1"/>
                          </a:solidFill>
                          <a:latin typeface="Helvetica Neue" panose="02000503000000020004" pitchFamily="2"/>
                        </a:rPr>
                        <a:t>OHIO MEDICAID</a:t>
                      </a:r>
                    </a:p>
                    <a:p>
                      <a:pPr algn="ctr"/>
                      <a:endParaRPr lang="en-US" sz="800" b="0" cap="all" baseline="0" dirty="0">
                        <a:solidFill>
                          <a:schemeClr val="tx1"/>
                        </a:solidFill>
                        <a:latin typeface="Helvetica Neue" panose="02000503000000020004" pitchFamily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kern="1200" cap="all" baseline="0" dirty="0">
                          <a:solidFill>
                            <a:schemeClr val="tx1"/>
                          </a:solidFill>
                          <a:latin typeface="Helvetica Neue" panose="02000503000000020004" pitchFamily="2"/>
                          <a:ea typeface="+mn-ea"/>
                          <a:cs typeface="+mn-cs"/>
                        </a:rPr>
                        <a:t>REVISED POLICY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56680370"/>
                  </a:ext>
                </a:extLst>
              </a:tr>
              <a:tr h="45208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kern="1200" dirty="0" err="1">
                          <a:solidFill>
                            <a:schemeClr val="tx1"/>
                          </a:solidFill>
                          <a:effectLst/>
                          <a:latin typeface="Helvetica Neue" panose="02000503000000020004" pitchFamily="2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Macugen</a:t>
                      </a:r>
                      <a:r>
                        <a:rPr lang="en-US" sz="800" b="0" kern="1200" dirty="0">
                          <a:solidFill>
                            <a:schemeClr val="tx1"/>
                          </a:solidFill>
                          <a:effectLst/>
                          <a:latin typeface="Helvetica Neue" panose="02000503000000020004" pitchFamily="2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(pegaptanib)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cap="all" baseline="0" dirty="0">
                          <a:solidFill>
                            <a:schemeClr val="tx1"/>
                          </a:solidFill>
                          <a:latin typeface="Helvetica Neue" panose="02000503000000020004" pitchFamily="2"/>
                        </a:rPr>
                        <a:t>4/1/2022</a:t>
                      </a:r>
                    </a:p>
                    <a:p>
                      <a:pPr algn="ctr"/>
                      <a:endParaRPr lang="en-US" sz="800" b="0" cap="all" baseline="0" dirty="0">
                        <a:solidFill>
                          <a:schemeClr val="tx1"/>
                        </a:solidFill>
                        <a:latin typeface="Helvetica Neue" panose="02000503000000020004" pitchFamily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cap="all" baseline="0" dirty="0">
                          <a:solidFill>
                            <a:schemeClr val="tx1"/>
                          </a:solidFill>
                          <a:latin typeface="Helvetica Neue" panose="02000503000000020004" pitchFamily="2"/>
                        </a:rPr>
                        <a:t>OHIO MEDICAID</a:t>
                      </a:r>
                    </a:p>
                    <a:p>
                      <a:pPr algn="ctr"/>
                      <a:endParaRPr lang="en-US" sz="800" b="0" cap="all" baseline="0" dirty="0">
                        <a:solidFill>
                          <a:schemeClr val="tx1"/>
                        </a:solidFill>
                        <a:latin typeface="Helvetica Neue" panose="02000503000000020004" pitchFamily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kern="1200" cap="all" baseline="0" dirty="0">
                          <a:solidFill>
                            <a:schemeClr val="tx1"/>
                          </a:solidFill>
                          <a:latin typeface="Helvetica Neue" panose="02000503000000020004" pitchFamily="2"/>
                          <a:ea typeface="+mn-ea"/>
                          <a:cs typeface="+mn-cs"/>
                        </a:rPr>
                        <a:t>REVISED POLICY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b="0" kern="1200" cap="all" baseline="0" dirty="0">
                        <a:solidFill>
                          <a:schemeClr val="tx1"/>
                        </a:solidFill>
                        <a:latin typeface="Helvetica Neue" panose="02000503000000020004" pitchFamily="2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29750984"/>
                  </a:ext>
                </a:extLst>
              </a:tr>
              <a:tr h="45208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kern="1200" dirty="0">
                          <a:solidFill>
                            <a:schemeClr val="tx1"/>
                          </a:solidFill>
                          <a:effectLst/>
                          <a:latin typeface="Helvetica Neue" panose="02000503000000020004" pitchFamily="2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Eylea (aflibercept)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cap="all" baseline="0" dirty="0">
                          <a:solidFill>
                            <a:schemeClr val="tx1"/>
                          </a:solidFill>
                          <a:latin typeface="Helvetica Neue" panose="02000503000000020004" pitchFamily="2"/>
                        </a:rPr>
                        <a:t>4/1/2022</a:t>
                      </a:r>
                    </a:p>
                    <a:p>
                      <a:pPr algn="ctr"/>
                      <a:endParaRPr lang="en-US" sz="800" b="0" cap="all" baseline="0" dirty="0">
                        <a:solidFill>
                          <a:schemeClr val="tx1"/>
                        </a:solidFill>
                        <a:latin typeface="Helvetica Neue" panose="02000503000000020004" pitchFamily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cap="all" baseline="0" dirty="0">
                          <a:solidFill>
                            <a:schemeClr val="tx1"/>
                          </a:solidFill>
                          <a:latin typeface="Helvetica Neue" panose="02000503000000020004" pitchFamily="2"/>
                        </a:rPr>
                        <a:t>OHIO MEDICAID</a:t>
                      </a:r>
                    </a:p>
                    <a:p>
                      <a:pPr algn="ctr"/>
                      <a:endParaRPr lang="en-US" sz="800" b="0" cap="all" baseline="0" dirty="0">
                        <a:solidFill>
                          <a:schemeClr val="tx1"/>
                        </a:solidFill>
                        <a:latin typeface="Helvetica Neue" panose="02000503000000020004" pitchFamily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kern="1200" cap="all" baseline="0" dirty="0">
                          <a:solidFill>
                            <a:schemeClr val="tx1"/>
                          </a:solidFill>
                          <a:latin typeface="Helvetica Neue" panose="02000503000000020004" pitchFamily="2"/>
                          <a:ea typeface="+mn-ea"/>
                          <a:cs typeface="+mn-cs"/>
                        </a:rPr>
                        <a:t>REVISED POLICY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b="0" kern="1200" cap="all" baseline="0" dirty="0">
                        <a:solidFill>
                          <a:schemeClr val="tx1"/>
                        </a:solidFill>
                        <a:latin typeface="Helvetica Neue" panose="02000503000000020004" pitchFamily="2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04786450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52400" y="6561666"/>
            <a:ext cx="282801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tabLst>
                <a:tab pos="457200" algn="l"/>
              </a:tabLst>
            </a:pPr>
            <a:fld id="{E8912116-5D1B-424C-BD97-8B45D8BB529A}" type="slidenum">
              <a:rPr lang="en-US" sz="800" smtClean="0">
                <a:latin typeface="Helvetica" panose="020B0500000000000000" pitchFamily="34" charset="0"/>
              </a:rPr>
              <a:pPr>
                <a:tabLst>
                  <a:tab pos="457200" algn="l"/>
                </a:tabLst>
              </a:pPr>
              <a:t>3</a:t>
            </a:fld>
            <a:r>
              <a:rPr lang="en-US" sz="800" dirty="0">
                <a:latin typeface="Helvetica" panose="020B0500000000000000" pitchFamily="34" charset="0"/>
              </a:rPr>
              <a:t>	Policy Updates Network Notification | April 2022</a:t>
            </a:r>
          </a:p>
        </p:txBody>
      </p:sp>
    </p:spTree>
    <p:extLst>
      <p:ext uri="{BB962C8B-B14F-4D97-AF65-F5344CB8AC3E}">
        <p14:creationId xmlns:p14="http://schemas.microsoft.com/office/powerpoint/2010/main" val="30499542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7066" y="1405467"/>
            <a:ext cx="39315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cap="all" dirty="0">
                <a:solidFill>
                  <a:schemeClr val="accent1"/>
                </a:solidFill>
                <a:latin typeface="Helvetica Condensed" pitchFamily="50" charset="0"/>
              </a:rPr>
              <a:t>Pharmacy POLICY UPDATES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6067784"/>
              </p:ext>
            </p:extLst>
          </p:nvPr>
        </p:nvGraphicFramePr>
        <p:xfrm>
          <a:off x="323850" y="1867132"/>
          <a:ext cx="8509757" cy="399034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682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86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13776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375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3647">
                <a:tc>
                  <a:txBody>
                    <a:bodyPr/>
                    <a:lstStyle/>
                    <a:p>
                      <a:pPr algn="ctr"/>
                      <a:r>
                        <a:rPr lang="en-US" sz="900" b="0" cap="all" baseline="0" dirty="0">
                          <a:solidFill>
                            <a:schemeClr val="bg1"/>
                          </a:solidFill>
                          <a:latin typeface="Helvetica Neue" panose="02000503000000020004" pitchFamily="2"/>
                        </a:rPr>
                        <a:t>Policy Name</a:t>
                      </a:r>
                    </a:p>
                  </a:txBody>
                  <a:tcPr anchor="b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cap="all" baseline="0" dirty="0">
                          <a:solidFill>
                            <a:schemeClr val="bg1"/>
                          </a:solidFill>
                          <a:latin typeface="Helvetica Neue" panose="02000503000000020004" pitchFamily="2"/>
                        </a:rPr>
                        <a:t>Effective Date</a:t>
                      </a:r>
                    </a:p>
                  </a:txBody>
                  <a:tcPr anchor="b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cap="all" baseline="0" dirty="0">
                          <a:solidFill>
                            <a:schemeClr val="bg1"/>
                          </a:solidFill>
                          <a:latin typeface="Helvetica Neue" panose="02000503000000020004" pitchFamily="2"/>
                        </a:rPr>
                        <a:t>Plan</a:t>
                      </a:r>
                    </a:p>
                  </a:txBody>
                  <a:tcPr anchor="b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cap="all" baseline="0" dirty="0">
                          <a:solidFill>
                            <a:schemeClr val="bg1"/>
                          </a:solidFill>
                          <a:latin typeface="Helvetica Neue" panose="02000503000000020004" pitchFamily="2"/>
                        </a:rPr>
                        <a:t>IMPACT</a:t>
                      </a:r>
                    </a:p>
                  </a:txBody>
                  <a:tcPr anchor="b"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08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kern="1200" dirty="0" err="1">
                          <a:solidFill>
                            <a:schemeClr val="tx1"/>
                          </a:solidFill>
                          <a:effectLst/>
                          <a:latin typeface="Helvetica Neue" panose="02000503000000020004" pitchFamily="2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Beovu</a:t>
                      </a:r>
                      <a:r>
                        <a:rPr lang="en-US" sz="800" kern="1200" dirty="0">
                          <a:solidFill>
                            <a:schemeClr val="tx1"/>
                          </a:solidFill>
                          <a:effectLst/>
                          <a:latin typeface="Helvetica Neue" panose="02000503000000020004" pitchFamily="2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(brolucizumab)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cap="all" baseline="0" dirty="0">
                          <a:solidFill>
                            <a:schemeClr val="tx1"/>
                          </a:solidFill>
                          <a:latin typeface="Helvetica Neue" panose="02000503000000020004" pitchFamily="2"/>
                        </a:rPr>
                        <a:t>4/1/2022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cap="all" baseline="0" dirty="0">
                          <a:solidFill>
                            <a:schemeClr val="tx1"/>
                          </a:solidFill>
                          <a:latin typeface="Helvetica Neue" panose="02000503000000020004" pitchFamily="2"/>
                        </a:rPr>
                        <a:t>OHIO MEDICAID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kern="1200" cap="all" baseline="0" dirty="0">
                          <a:solidFill>
                            <a:schemeClr val="tx1"/>
                          </a:solidFill>
                          <a:latin typeface="Helvetica Neue" panose="02000503000000020004" pitchFamily="2"/>
                          <a:ea typeface="+mn-ea"/>
                          <a:cs typeface="+mn-cs"/>
                        </a:rPr>
                        <a:t>REVISED POLICY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208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kern="1200" dirty="0" err="1">
                          <a:solidFill>
                            <a:schemeClr val="tx1"/>
                          </a:solidFill>
                          <a:effectLst/>
                          <a:latin typeface="Helvetica Neue" panose="02000503000000020004" pitchFamily="2"/>
                          <a:ea typeface="+mn-ea"/>
                          <a:cs typeface="+mn-cs"/>
                        </a:rPr>
                        <a:t>Iluvien</a:t>
                      </a:r>
                      <a:r>
                        <a:rPr lang="en-US" sz="800" b="0" kern="1200" dirty="0">
                          <a:solidFill>
                            <a:schemeClr val="tx1"/>
                          </a:solidFill>
                          <a:effectLst/>
                          <a:latin typeface="Helvetica Neue" panose="02000503000000020004" pitchFamily="2"/>
                          <a:ea typeface="+mn-ea"/>
                          <a:cs typeface="+mn-cs"/>
                        </a:rPr>
                        <a:t> (fluocinolone acetonide)</a:t>
                      </a:r>
                      <a:endParaRPr lang="en-US" sz="800" b="0" kern="1200" dirty="0">
                        <a:solidFill>
                          <a:schemeClr val="tx1"/>
                        </a:solidFill>
                        <a:effectLst/>
                        <a:latin typeface="Helvetica Neue" panose="02000503000000020004" pitchFamily="2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cap="all" baseline="0" dirty="0">
                          <a:solidFill>
                            <a:schemeClr val="tx1"/>
                          </a:solidFill>
                          <a:latin typeface="Helvetica Neue" panose="02000503000000020004" pitchFamily="2"/>
                        </a:rPr>
                        <a:t>4/1/2022</a:t>
                      </a:r>
                    </a:p>
                    <a:p>
                      <a:pPr algn="ctr"/>
                      <a:endParaRPr lang="en-US" sz="800" b="0" cap="all" baseline="0" dirty="0">
                        <a:solidFill>
                          <a:schemeClr val="tx1"/>
                        </a:solidFill>
                        <a:latin typeface="Helvetica Neue" panose="02000503000000020004" pitchFamily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cap="all" baseline="0" dirty="0">
                          <a:solidFill>
                            <a:schemeClr val="tx1"/>
                          </a:solidFill>
                          <a:latin typeface="Helvetica Neue" panose="02000503000000020004" pitchFamily="2"/>
                        </a:rPr>
                        <a:t>OHIO MEDICAID</a:t>
                      </a:r>
                    </a:p>
                    <a:p>
                      <a:pPr algn="ctr"/>
                      <a:endParaRPr lang="en-US" sz="800" b="0" cap="all" baseline="0" dirty="0">
                        <a:solidFill>
                          <a:schemeClr val="tx1"/>
                        </a:solidFill>
                        <a:latin typeface="Helvetica Neue" panose="02000503000000020004" pitchFamily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kern="1200" cap="all" baseline="0" dirty="0">
                          <a:solidFill>
                            <a:schemeClr val="tx1"/>
                          </a:solidFill>
                          <a:latin typeface="Helvetica Neue" panose="02000503000000020004" pitchFamily="2"/>
                          <a:ea typeface="+mn-ea"/>
                          <a:cs typeface="+mn-cs"/>
                        </a:rPr>
                        <a:t>REVISED POLICY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4999913"/>
                  </a:ext>
                </a:extLst>
              </a:tr>
              <a:tr h="45208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kern="1200" dirty="0" err="1">
                          <a:solidFill>
                            <a:schemeClr val="tx1"/>
                          </a:solidFill>
                          <a:effectLst/>
                          <a:latin typeface="Helvetica Neue" panose="02000503000000020004" pitchFamily="2"/>
                          <a:ea typeface="+mn-ea"/>
                          <a:cs typeface="+mn-cs"/>
                        </a:rPr>
                        <a:t>Yutiq</a:t>
                      </a:r>
                      <a:r>
                        <a:rPr lang="en-US" sz="800" b="0" kern="1200" dirty="0">
                          <a:solidFill>
                            <a:schemeClr val="tx1"/>
                          </a:solidFill>
                          <a:effectLst/>
                          <a:latin typeface="Helvetica Neue" panose="02000503000000020004" pitchFamily="2"/>
                          <a:ea typeface="+mn-ea"/>
                          <a:cs typeface="+mn-cs"/>
                        </a:rPr>
                        <a:t> (fluocinolone acetonide)</a:t>
                      </a:r>
                      <a:endParaRPr lang="en-US" sz="800" b="0" kern="1200" dirty="0">
                        <a:solidFill>
                          <a:schemeClr val="tx1"/>
                        </a:solidFill>
                        <a:effectLst/>
                        <a:latin typeface="Helvetica Neue" panose="02000503000000020004" pitchFamily="2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cap="all" baseline="0" dirty="0">
                          <a:solidFill>
                            <a:schemeClr val="tx1"/>
                          </a:solidFill>
                          <a:latin typeface="Helvetica Neue" panose="02000503000000020004" pitchFamily="2"/>
                        </a:rPr>
                        <a:t>4/1/2022</a:t>
                      </a:r>
                    </a:p>
                    <a:p>
                      <a:pPr algn="ctr"/>
                      <a:endParaRPr lang="en-US" sz="800" b="0" cap="all" baseline="0" dirty="0">
                        <a:solidFill>
                          <a:schemeClr val="tx1"/>
                        </a:solidFill>
                        <a:latin typeface="Helvetica Neue" panose="02000503000000020004" pitchFamily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cap="all" baseline="0" dirty="0">
                          <a:solidFill>
                            <a:schemeClr val="tx1"/>
                          </a:solidFill>
                          <a:latin typeface="Helvetica Neue" panose="02000503000000020004" pitchFamily="2"/>
                        </a:rPr>
                        <a:t>OHIO MEDICAID</a:t>
                      </a:r>
                    </a:p>
                    <a:p>
                      <a:pPr algn="ctr"/>
                      <a:endParaRPr lang="en-US" sz="800" b="0" cap="all" baseline="0" dirty="0">
                        <a:solidFill>
                          <a:schemeClr val="tx1"/>
                        </a:solidFill>
                        <a:latin typeface="Helvetica Neue" panose="02000503000000020004" pitchFamily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kern="1200" cap="all" baseline="0" dirty="0">
                          <a:solidFill>
                            <a:schemeClr val="tx1"/>
                          </a:solidFill>
                          <a:latin typeface="Helvetica Neue" panose="02000503000000020004" pitchFamily="2"/>
                          <a:ea typeface="+mn-ea"/>
                          <a:cs typeface="+mn-cs"/>
                        </a:rPr>
                        <a:t>NEW POLICY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55135725"/>
                  </a:ext>
                </a:extLst>
              </a:tr>
              <a:tr h="45208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kern="1200" dirty="0" err="1">
                          <a:solidFill>
                            <a:schemeClr val="tx1"/>
                          </a:solidFill>
                          <a:effectLst/>
                          <a:latin typeface="Helvetica Neue" panose="02000503000000020004" pitchFamily="2"/>
                          <a:ea typeface="+mn-ea"/>
                          <a:cs typeface="+mn-cs"/>
                        </a:rPr>
                        <a:t>Retisert</a:t>
                      </a:r>
                      <a:r>
                        <a:rPr lang="en-US" sz="800" b="0" kern="1200" dirty="0">
                          <a:solidFill>
                            <a:schemeClr val="tx1"/>
                          </a:solidFill>
                          <a:effectLst/>
                          <a:latin typeface="Helvetica Neue" panose="02000503000000020004" pitchFamily="2"/>
                          <a:ea typeface="+mn-ea"/>
                          <a:cs typeface="+mn-cs"/>
                        </a:rPr>
                        <a:t> (fluocinolone acetonide)</a:t>
                      </a:r>
                      <a:endParaRPr lang="en-US" sz="800" b="0" kern="1200" dirty="0">
                        <a:solidFill>
                          <a:schemeClr val="tx1"/>
                        </a:solidFill>
                        <a:effectLst/>
                        <a:latin typeface="Helvetica Neue" panose="02000503000000020004" pitchFamily="2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cap="all" baseline="0" dirty="0">
                          <a:solidFill>
                            <a:schemeClr val="tx1"/>
                          </a:solidFill>
                          <a:latin typeface="Helvetica Neue" panose="02000503000000020004" pitchFamily="2"/>
                        </a:rPr>
                        <a:t>4/1/2022</a:t>
                      </a:r>
                    </a:p>
                    <a:p>
                      <a:pPr algn="ctr"/>
                      <a:endParaRPr lang="en-US" sz="800" b="0" cap="all" baseline="0" dirty="0">
                        <a:solidFill>
                          <a:schemeClr val="tx1"/>
                        </a:solidFill>
                        <a:latin typeface="Helvetica Neue" panose="02000503000000020004" pitchFamily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cap="all" baseline="0" dirty="0">
                          <a:solidFill>
                            <a:schemeClr val="tx1"/>
                          </a:solidFill>
                          <a:latin typeface="Helvetica Neue" panose="02000503000000020004" pitchFamily="2"/>
                        </a:rPr>
                        <a:t>OHIO MEDICAID</a:t>
                      </a:r>
                    </a:p>
                    <a:p>
                      <a:pPr algn="ctr"/>
                      <a:endParaRPr lang="en-US" sz="800" b="0" cap="all" baseline="0" dirty="0">
                        <a:solidFill>
                          <a:schemeClr val="tx1"/>
                        </a:solidFill>
                        <a:latin typeface="Helvetica Neue" panose="02000503000000020004" pitchFamily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kern="1200" cap="all" baseline="0" dirty="0">
                          <a:solidFill>
                            <a:schemeClr val="tx1"/>
                          </a:solidFill>
                          <a:latin typeface="Helvetica Neue" panose="02000503000000020004" pitchFamily="2"/>
                          <a:ea typeface="+mn-ea"/>
                          <a:cs typeface="+mn-cs"/>
                        </a:rPr>
                        <a:t>REVISED POLICY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99946805"/>
                  </a:ext>
                </a:extLst>
              </a:tr>
              <a:tr h="45208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kern="1200" dirty="0" err="1">
                          <a:solidFill>
                            <a:schemeClr val="tx1"/>
                          </a:solidFill>
                          <a:effectLst/>
                          <a:latin typeface="Helvetica Neue" panose="02000503000000020004" pitchFamily="2"/>
                          <a:ea typeface="+mn-ea"/>
                          <a:cs typeface="+mn-cs"/>
                        </a:rPr>
                        <a:t>Ozurdex</a:t>
                      </a:r>
                      <a:r>
                        <a:rPr lang="en-US" sz="800" b="0" kern="1200" dirty="0">
                          <a:solidFill>
                            <a:schemeClr val="tx1"/>
                          </a:solidFill>
                          <a:effectLst/>
                          <a:latin typeface="Helvetica Neue" panose="02000503000000020004" pitchFamily="2"/>
                          <a:ea typeface="+mn-ea"/>
                          <a:cs typeface="+mn-cs"/>
                        </a:rPr>
                        <a:t> (dexamethasone)</a:t>
                      </a:r>
                      <a:endParaRPr lang="en-US" sz="800" b="0" kern="1200" dirty="0">
                        <a:solidFill>
                          <a:schemeClr val="tx1"/>
                        </a:solidFill>
                        <a:effectLst/>
                        <a:latin typeface="Helvetica Neue" panose="02000503000000020004" pitchFamily="2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cap="all" baseline="0" dirty="0">
                          <a:solidFill>
                            <a:schemeClr val="tx1"/>
                          </a:solidFill>
                          <a:latin typeface="Helvetica Neue" panose="02000503000000020004" pitchFamily="2"/>
                        </a:rPr>
                        <a:t>4/1/2022</a:t>
                      </a:r>
                    </a:p>
                    <a:p>
                      <a:pPr algn="ctr"/>
                      <a:endParaRPr lang="en-US" sz="800" b="0" cap="all" baseline="0" dirty="0">
                        <a:solidFill>
                          <a:schemeClr val="tx1"/>
                        </a:solidFill>
                        <a:latin typeface="Helvetica Neue" panose="02000503000000020004" pitchFamily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cap="all" baseline="0" dirty="0">
                          <a:solidFill>
                            <a:schemeClr val="tx1"/>
                          </a:solidFill>
                          <a:latin typeface="Helvetica Neue" panose="02000503000000020004" pitchFamily="2"/>
                        </a:rPr>
                        <a:t>OHIO MEDICAID</a:t>
                      </a:r>
                    </a:p>
                    <a:p>
                      <a:pPr algn="ctr"/>
                      <a:endParaRPr lang="en-US" sz="800" b="0" cap="all" baseline="0" dirty="0">
                        <a:solidFill>
                          <a:schemeClr val="tx1"/>
                        </a:solidFill>
                        <a:latin typeface="Helvetica Neue" panose="02000503000000020004" pitchFamily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kern="1200" cap="all" baseline="0" dirty="0">
                          <a:solidFill>
                            <a:schemeClr val="tx1"/>
                          </a:solidFill>
                          <a:latin typeface="Helvetica Neue" panose="02000503000000020004" pitchFamily="2"/>
                          <a:ea typeface="+mn-ea"/>
                          <a:cs typeface="+mn-cs"/>
                        </a:rPr>
                        <a:t>REVISED POLICY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17695771"/>
                  </a:ext>
                </a:extLst>
              </a:tr>
              <a:tr h="45208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kern="1200" dirty="0" err="1">
                          <a:solidFill>
                            <a:schemeClr val="tx1"/>
                          </a:solidFill>
                          <a:effectLst/>
                          <a:latin typeface="Helvetica Neue" panose="02000503000000020004" pitchFamily="2"/>
                          <a:ea typeface="+mn-ea"/>
                          <a:cs typeface="+mn-cs"/>
                        </a:rPr>
                        <a:t>Xipere</a:t>
                      </a:r>
                      <a:r>
                        <a:rPr lang="en-US" sz="800" b="0" kern="1200" dirty="0">
                          <a:solidFill>
                            <a:schemeClr val="tx1"/>
                          </a:solidFill>
                          <a:effectLst/>
                          <a:latin typeface="Helvetica Neue" panose="02000503000000020004" pitchFamily="2"/>
                          <a:ea typeface="+mn-ea"/>
                          <a:cs typeface="+mn-cs"/>
                        </a:rPr>
                        <a:t> (triamcinolone acetonide)</a:t>
                      </a:r>
                      <a:endParaRPr lang="en-US" sz="800" b="0" kern="1200" dirty="0">
                        <a:solidFill>
                          <a:schemeClr val="tx1"/>
                        </a:solidFill>
                        <a:effectLst/>
                        <a:latin typeface="Helvetica Neue" panose="02000503000000020004" pitchFamily="2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cap="all" baseline="0" dirty="0">
                          <a:solidFill>
                            <a:schemeClr val="tx1"/>
                          </a:solidFill>
                          <a:latin typeface="Helvetica Neue" panose="02000503000000020004" pitchFamily="2"/>
                        </a:rPr>
                        <a:t>4/1/2022</a:t>
                      </a:r>
                    </a:p>
                    <a:p>
                      <a:pPr algn="ctr"/>
                      <a:endParaRPr lang="en-US" sz="800" b="0" cap="all" baseline="0" dirty="0">
                        <a:solidFill>
                          <a:schemeClr val="tx1"/>
                        </a:solidFill>
                        <a:latin typeface="Helvetica Neue" panose="02000503000000020004" pitchFamily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cap="all" baseline="0" dirty="0">
                          <a:solidFill>
                            <a:schemeClr val="tx1"/>
                          </a:solidFill>
                          <a:latin typeface="Helvetica Neue" panose="02000503000000020004" pitchFamily="2"/>
                        </a:rPr>
                        <a:t>OHIO MEDICAID</a:t>
                      </a:r>
                    </a:p>
                    <a:p>
                      <a:pPr algn="ctr"/>
                      <a:endParaRPr lang="en-US" sz="800" b="0" cap="all" baseline="0" dirty="0">
                        <a:solidFill>
                          <a:schemeClr val="tx1"/>
                        </a:solidFill>
                        <a:latin typeface="Helvetica Neue" panose="02000503000000020004" pitchFamily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kern="1200" cap="all" baseline="0" dirty="0">
                          <a:solidFill>
                            <a:schemeClr val="tx1"/>
                          </a:solidFill>
                          <a:latin typeface="Helvetica Neue" panose="02000503000000020004" pitchFamily="2"/>
                          <a:ea typeface="+mn-ea"/>
                          <a:cs typeface="+mn-cs"/>
                        </a:rPr>
                        <a:t>NEW POLICY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25101722"/>
                  </a:ext>
                </a:extLst>
              </a:tr>
              <a:tr h="45208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kern="1200" dirty="0" err="1">
                          <a:solidFill>
                            <a:schemeClr val="tx1"/>
                          </a:solidFill>
                          <a:effectLst/>
                          <a:latin typeface="Helvetica Neue" panose="02000503000000020004" pitchFamily="2"/>
                          <a:ea typeface="+mn-ea"/>
                          <a:cs typeface="+mn-cs"/>
                        </a:rPr>
                        <a:t>Visudyne</a:t>
                      </a:r>
                      <a:r>
                        <a:rPr lang="en-US" sz="800" b="0" kern="1200" dirty="0">
                          <a:solidFill>
                            <a:schemeClr val="tx1"/>
                          </a:solidFill>
                          <a:effectLst/>
                          <a:latin typeface="Helvetica Neue" panose="02000503000000020004" pitchFamily="2"/>
                          <a:ea typeface="+mn-ea"/>
                          <a:cs typeface="+mn-cs"/>
                        </a:rPr>
                        <a:t> (verteporfin)</a:t>
                      </a:r>
                      <a:endParaRPr lang="en-US" sz="800" b="0" kern="1200" dirty="0">
                        <a:solidFill>
                          <a:schemeClr val="tx1"/>
                        </a:solidFill>
                        <a:effectLst/>
                        <a:latin typeface="Helvetica Neue" panose="02000503000000020004" pitchFamily="2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cap="all" baseline="0" dirty="0">
                          <a:solidFill>
                            <a:schemeClr val="tx1"/>
                          </a:solidFill>
                          <a:latin typeface="Helvetica Neue" panose="02000503000000020004" pitchFamily="2"/>
                        </a:rPr>
                        <a:t>4/1/2022</a:t>
                      </a:r>
                    </a:p>
                    <a:p>
                      <a:pPr algn="ctr"/>
                      <a:endParaRPr lang="en-US" sz="800" b="0" cap="all" baseline="0" dirty="0">
                        <a:solidFill>
                          <a:schemeClr val="tx1"/>
                        </a:solidFill>
                        <a:latin typeface="Helvetica Neue" panose="02000503000000020004" pitchFamily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cap="all" baseline="0" dirty="0">
                          <a:solidFill>
                            <a:schemeClr val="tx1"/>
                          </a:solidFill>
                          <a:latin typeface="Helvetica Neue" panose="02000503000000020004" pitchFamily="2"/>
                        </a:rPr>
                        <a:t>OHIO MEDICAID</a:t>
                      </a:r>
                    </a:p>
                    <a:p>
                      <a:pPr algn="ctr"/>
                      <a:endParaRPr lang="en-US" sz="800" b="0" cap="all" baseline="0" dirty="0">
                        <a:solidFill>
                          <a:schemeClr val="tx1"/>
                        </a:solidFill>
                        <a:latin typeface="Helvetica Neue" panose="02000503000000020004" pitchFamily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kern="1200" cap="all" baseline="0" dirty="0">
                          <a:solidFill>
                            <a:schemeClr val="tx1"/>
                          </a:solidFill>
                          <a:latin typeface="Helvetica Neue" panose="02000503000000020004" pitchFamily="2"/>
                          <a:ea typeface="+mn-ea"/>
                          <a:cs typeface="+mn-cs"/>
                        </a:rPr>
                        <a:t>REVISED POLICY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56680370"/>
                  </a:ext>
                </a:extLst>
              </a:tr>
              <a:tr h="45208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kern="1200" dirty="0" err="1">
                          <a:solidFill>
                            <a:schemeClr val="tx1"/>
                          </a:solidFill>
                          <a:effectLst/>
                          <a:latin typeface="Helvetica Neue" panose="02000503000000020004" pitchFamily="2"/>
                          <a:ea typeface="+mn-ea"/>
                          <a:cs typeface="+mn-cs"/>
                        </a:rPr>
                        <a:t>Imcivree</a:t>
                      </a:r>
                      <a:r>
                        <a:rPr lang="en-US" sz="800" b="0" kern="1200" dirty="0">
                          <a:solidFill>
                            <a:schemeClr val="tx1"/>
                          </a:solidFill>
                          <a:effectLst/>
                          <a:latin typeface="Helvetica Neue" panose="02000503000000020004" pitchFamily="2"/>
                          <a:ea typeface="+mn-ea"/>
                          <a:cs typeface="+mn-cs"/>
                        </a:rPr>
                        <a:t> (</a:t>
                      </a:r>
                      <a:r>
                        <a:rPr lang="en-US" sz="800" b="0" kern="1200" dirty="0" err="1">
                          <a:solidFill>
                            <a:schemeClr val="tx1"/>
                          </a:solidFill>
                          <a:effectLst/>
                          <a:latin typeface="Helvetica Neue" panose="02000503000000020004" pitchFamily="2"/>
                          <a:ea typeface="+mn-ea"/>
                          <a:cs typeface="+mn-cs"/>
                        </a:rPr>
                        <a:t>setmelanotide</a:t>
                      </a:r>
                      <a:r>
                        <a:rPr lang="en-US" sz="800" b="0" kern="1200" dirty="0">
                          <a:solidFill>
                            <a:schemeClr val="tx1"/>
                          </a:solidFill>
                          <a:effectLst/>
                          <a:latin typeface="Helvetica Neue" panose="02000503000000020004" pitchFamily="2"/>
                          <a:ea typeface="+mn-ea"/>
                          <a:cs typeface="+mn-cs"/>
                        </a:rPr>
                        <a:t>)</a:t>
                      </a:r>
                      <a:endParaRPr lang="en-US" sz="800" b="0" kern="1200" dirty="0">
                        <a:solidFill>
                          <a:schemeClr val="tx1"/>
                        </a:solidFill>
                        <a:effectLst/>
                        <a:latin typeface="Helvetica Neue" panose="02000503000000020004" pitchFamily="2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cap="all" baseline="0" dirty="0">
                          <a:solidFill>
                            <a:schemeClr val="tx1"/>
                          </a:solidFill>
                          <a:latin typeface="Helvetica Neue" panose="02000503000000020004" pitchFamily="2"/>
                        </a:rPr>
                        <a:t>4/1/2022</a:t>
                      </a:r>
                    </a:p>
                    <a:p>
                      <a:pPr algn="ctr"/>
                      <a:endParaRPr lang="en-US" sz="800" b="0" cap="all" baseline="0" dirty="0">
                        <a:solidFill>
                          <a:schemeClr val="tx1"/>
                        </a:solidFill>
                        <a:latin typeface="Helvetica Neue" panose="02000503000000020004" pitchFamily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cap="all" baseline="0" dirty="0">
                          <a:solidFill>
                            <a:schemeClr val="tx1"/>
                          </a:solidFill>
                          <a:latin typeface="Helvetica Neue" panose="02000503000000020004" pitchFamily="2"/>
                        </a:rPr>
                        <a:t>OHIO MEDICAID</a:t>
                      </a:r>
                    </a:p>
                    <a:p>
                      <a:pPr algn="ctr"/>
                      <a:endParaRPr lang="en-US" sz="800" b="0" cap="all" baseline="0" dirty="0">
                        <a:solidFill>
                          <a:schemeClr val="tx1"/>
                        </a:solidFill>
                        <a:latin typeface="Helvetica Neue" panose="02000503000000020004" pitchFamily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kern="1200" cap="all" baseline="0" dirty="0">
                          <a:solidFill>
                            <a:schemeClr val="tx1"/>
                          </a:solidFill>
                          <a:latin typeface="Helvetica Neue" panose="02000503000000020004" pitchFamily="2"/>
                          <a:ea typeface="+mn-ea"/>
                          <a:cs typeface="+mn-cs"/>
                        </a:rPr>
                        <a:t>NEW POLICY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04786450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52400" y="6561666"/>
            <a:ext cx="282801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tabLst>
                <a:tab pos="457200" algn="l"/>
              </a:tabLst>
            </a:pPr>
            <a:fld id="{E8912116-5D1B-424C-BD97-8B45D8BB529A}" type="slidenum">
              <a:rPr lang="en-US" sz="800" smtClean="0">
                <a:latin typeface="Helvetica" panose="020B0500000000000000" pitchFamily="34" charset="0"/>
              </a:rPr>
              <a:pPr>
                <a:tabLst>
                  <a:tab pos="457200" algn="l"/>
                </a:tabLst>
              </a:pPr>
              <a:t>4</a:t>
            </a:fld>
            <a:r>
              <a:rPr lang="en-US" sz="800" dirty="0">
                <a:latin typeface="Helvetica" panose="020B0500000000000000" pitchFamily="34" charset="0"/>
              </a:rPr>
              <a:t>	Policy Updates Network Notification | April 2022</a:t>
            </a:r>
          </a:p>
        </p:txBody>
      </p:sp>
    </p:spTree>
    <p:extLst>
      <p:ext uri="{BB962C8B-B14F-4D97-AF65-F5344CB8AC3E}">
        <p14:creationId xmlns:p14="http://schemas.microsoft.com/office/powerpoint/2010/main" val="6205265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7066" y="1405467"/>
            <a:ext cx="39315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cap="all" dirty="0">
                <a:solidFill>
                  <a:schemeClr val="accent1"/>
                </a:solidFill>
                <a:latin typeface="Helvetica Condensed" pitchFamily="50" charset="0"/>
              </a:rPr>
              <a:t>Pharmacy POLICY UPDATES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708027"/>
              </p:ext>
            </p:extLst>
          </p:nvPr>
        </p:nvGraphicFramePr>
        <p:xfrm>
          <a:off x="323850" y="1867132"/>
          <a:ext cx="8509757" cy="399034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682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86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13776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375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3647">
                <a:tc>
                  <a:txBody>
                    <a:bodyPr/>
                    <a:lstStyle/>
                    <a:p>
                      <a:pPr algn="ctr"/>
                      <a:r>
                        <a:rPr lang="en-US" sz="900" b="0" cap="all" baseline="0" dirty="0">
                          <a:solidFill>
                            <a:schemeClr val="bg1"/>
                          </a:solidFill>
                          <a:latin typeface="Helvetica Neue" panose="02000503000000020004" pitchFamily="2"/>
                        </a:rPr>
                        <a:t>Policy Name</a:t>
                      </a:r>
                    </a:p>
                  </a:txBody>
                  <a:tcPr anchor="b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cap="all" baseline="0" dirty="0">
                          <a:solidFill>
                            <a:schemeClr val="bg1"/>
                          </a:solidFill>
                          <a:latin typeface="Helvetica Neue" panose="02000503000000020004" pitchFamily="2"/>
                        </a:rPr>
                        <a:t>Effective Date</a:t>
                      </a:r>
                    </a:p>
                  </a:txBody>
                  <a:tcPr anchor="b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cap="all" baseline="0" dirty="0">
                          <a:solidFill>
                            <a:schemeClr val="bg1"/>
                          </a:solidFill>
                          <a:latin typeface="Helvetica Neue" panose="02000503000000020004" pitchFamily="2"/>
                        </a:rPr>
                        <a:t>Plan</a:t>
                      </a:r>
                    </a:p>
                  </a:txBody>
                  <a:tcPr anchor="b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cap="all" baseline="0" dirty="0">
                          <a:solidFill>
                            <a:schemeClr val="bg1"/>
                          </a:solidFill>
                          <a:latin typeface="Helvetica Neue" panose="02000503000000020004" pitchFamily="2"/>
                        </a:rPr>
                        <a:t>IMPACT</a:t>
                      </a:r>
                    </a:p>
                  </a:txBody>
                  <a:tcPr anchor="b"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08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kern="1200" dirty="0" err="1">
                          <a:solidFill>
                            <a:schemeClr val="tx1"/>
                          </a:solidFill>
                          <a:effectLst/>
                          <a:latin typeface="Helvetica Neue" panose="02000503000000020004" pitchFamily="2"/>
                          <a:ea typeface="+mn-ea"/>
                          <a:cs typeface="+mn-cs"/>
                        </a:rPr>
                        <a:t>Saphnelo</a:t>
                      </a:r>
                      <a:r>
                        <a:rPr lang="en-US" sz="800" b="0" kern="1200" dirty="0">
                          <a:solidFill>
                            <a:schemeClr val="tx1"/>
                          </a:solidFill>
                          <a:effectLst/>
                          <a:latin typeface="Helvetica Neue" panose="02000503000000020004" pitchFamily="2"/>
                          <a:ea typeface="+mn-ea"/>
                          <a:cs typeface="+mn-cs"/>
                        </a:rPr>
                        <a:t> (</a:t>
                      </a:r>
                      <a:r>
                        <a:rPr lang="en-US" sz="800" b="0" kern="1200" dirty="0" err="1">
                          <a:solidFill>
                            <a:schemeClr val="tx1"/>
                          </a:solidFill>
                          <a:effectLst/>
                          <a:latin typeface="Helvetica Neue" panose="02000503000000020004" pitchFamily="2"/>
                          <a:ea typeface="+mn-ea"/>
                          <a:cs typeface="+mn-cs"/>
                        </a:rPr>
                        <a:t>anifrolumab-fnia</a:t>
                      </a:r>
                      <a:r>
                        <a:rPr lang="en-US" sz="800" b="0" kern="1200" dirty="0">
                          <a:solidFill>
                            <a:schemeClr val="tx1"/>
                          </a:solidFill>
                          <a:effectLst/>
                          <a:latin typeface="Helvetica Neue" panose="02000503000000020004" pitchFamily="2"/>
                          <a:ea typeface="+mn-ea"/>
                          <a:cs typeface="+mn-cs"/>
                        </a:rPr>
                        <a:t>)</a:t>
                      </a:r>
                      <a:endParaRPr lang="en-US" sz="800" b="0" kern="1200" dirty="0">
                        <a:solidFill>
                          <a:schemeClr val="tx1"/>
                        </a:solidFill>
                        <a:effectLst/>
                        <a:latin typeface="Helvetica Neue" panose="02000503000000020004" pitchFamily="2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cap="all" baseline="0" dirty="0">
                          <a:solidFill>
                            <a:schemeClr val="tx1"/>
                          </a:solidFill>
                          <a:latin typeface="Helvetica Neue" panose="02000503000000020004" pitchFamily="2"/>
                        </a:rPr>
                        <a:t>4/1/2022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cap="all" baseline="0" dirty="0">
                          <a:solidFill>
                            <a:schemeClr val="tx1"/>
                          </a:solidFill>
                          <a:latin typeface="Helvetica Neue" panose="02000503000000020004" pitchFamily="2"/>
                        </a:rPr>
                        <a:t>OHIO MEDICAID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kern="1200" cap="all" baseline="0" dirty="0">
                          <a:solidFill>
                            <a:schemeClr val="tx1"/>
                          </a:solidFill>
                          <a:latin typeface="Helvetica Neue" panose="02000503000000020004" pitchFamily="2"/>
                          <a:ea typeface="+mn-ea"/>
                          <a:cs typeface="+mn-cs"/>
                        </a:rPr>
                        <a:t>NEW POLICY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208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kern="1200" dirty="0">
                          <a:solidFill>
                            <a:schemeClr val="tx1"/>
                          </a:solidFill>
                          <a:effectLst/>
                          <a:latin typeface="Helvetica Neue" panose="02000503000000020004" pitchFamily="2"/>
                          <a:ea typeface="+mn-ea"/>
                          <a:cs typeface="+mn-cs"/>
                        </a:rPr>
                        <a:t>MACI (autologous chondrocytes)</a:t>
                      </a:r>
                      <a:endParaRPr lang="en-US" sz="800" b="0" kern="1200" dirty="0">
                        <a:solidFill>
                          <a:schemeClr val="tx1"/>
                        </a:solidFill>
                        <a:effectLst/>
                        <a:latin typeface="Helvetica Neue" panose="02000503000000020004" pitchFamily="2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cap="all" baseline="0" dirty="0">
                          <a:solidFill>
                            <a:schemeClr val="tx1"/>
                          </a:solidFill>
                          <a:latin typeface="Helvetica Neue" panose="02000503000000020004" pitchFamily="2"/>
                        </a:rPr>
                        <a:t>4/1/2022</a:t>
                      </a:r>
                    </a:p>
                    <a:p>
                      <a:pPr algn="ctr"/>
                      <a:endParaRPr lang="en-US" sz="800" b="0" cap="all" baseline="0" dirty="0">
                        <a:solidFill>
                          <a:schemeClr val="tx1"/>
                        </a:solidFill>
                        <a:latin typeface="Helvetica Neue" panose="02000503000000020004" pitchFamily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cap="all" baseline="0" dirty="0">
                          <a:solidFill>
                            <a:schemeClr val="tx1"/>
                          </a:solidFill>
                          <a:latin typeface="Helvetica Neue" panose="02000503000000020004" pitchFamily="2"/>
                        </a:rPr>
                        <a:t>OHIO MEDICAID</a:t>
                      </a:r>
                    </a:p>
                    <a:p>
                      <a:pPr algn="ctr"/>
                      <a:endParaRPr lang="en-US" sz="800" b="0" cap="all" baseline="0" dirty="0">
                        <a:solidFill>
                          <a:schemeClr val="tx1"/>
                        </a:solidFill>
                        <a:latin typeface="Helvetica Neue" panose="02000503000000020004" pitchFamily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kern="1200" cap="all" baseline="0" dirty="0">
                          <a:solidFill>
                            <a:schemeClr val="tx1"/>
                          </a:solidFill>
                          <a:latin typeface="Helvetica Neue" panose="02000503000000020004" pitchFamily="2"/>
                          <a:ea typeface="+mn-ea"/>
                          <a:cs typeface="+mn-cs"/>
                        </a:rPr>
                        <a:t>NEW POLICY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4999913"/>
                  </a:ext>
                </a:extLst>
              </a:tr>
              <a:tr h="45208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kern="1200" dirty="0" err="1">
                          <a:solidFill>
                            <a:schemeClr val="tx1"/>
                          </a:solidFill>
                          <a:effectLst/>
                          <a:latin typeface="Helvetica Neue" panose="02000503000000020004" pitchFamily="2"/>
                          <a:ea typeface="+mn-ea"/>
                          <a:cs typeface="+mn-cs"/>
                        </a:rPr>
                        <a:t>Ryplazim</a:t>
                      </a:r>
                      <a:r>
                        <a:rPr lang="en-US" sz="800" b="0" kern="1200" dirty="0">
                          <a:solidFill>
                            <a:schemeClr val="tx1"/>
                          </a:solidFill>
                          <a:effectLst/>
                          <a:latin typeface="Helvetica Neue" panose="02000503000000020004" pitchFamily="2"/>
                          <a:ea typeface="+mn-ea"/>
                          <a:cs typeface="+mn-cs"/>
                        </a:rPr>
                        <a:t> (plasminogen, human-</a:t>
                      </a:r>
                      <a:r>
                        <a:rPr lang="en-US" sz="800" b="0" kern="1200" dirty="0" err="1">
                          <a:solidFill>
                            <a:schemeClr val="tx1"/>
                          </a:solidFill>
                          <a:effectLst/>
                          <a:latin typeface="Helvetica Neue" panose="02000503000000020004" pitchFamily="2"/>
                          <a:ea typeface="+mn-ea"/>
                          <a:cs typeface="+mn-cs"/>
                        </a:rPr>
                        <a:t>tvmh</a:t>
                      </a:r>
                      <a:r>
                        <a:rPr lang="en-US" sz="800" b="0" kern="1200" dirty="0">
                          <a:solidFill>
                            <a:schemeClr val="tx1"/>
                          </a:solidFill>
                          <a:effectLst/>
                          <a:latin typeface="Helvetica Neue" panose="02000503000000020004" pitchFamily="2"/>
                          <a:ea typeface="+mn-ea"/>
                          <a:cs typeface="+mn-cs"/>
                        </a:rPr>
                        <a:t>)</a:t>
                      </a:r>
                      <a:endParaRPr lang="en-US" sz="800" b="0" kern="1200" dirty="0">
                        <a:solidFill>
                          <a:schemeClr val="tx1"/>
                        </a:solidFill>
                        <a:effectLst/>
                        <a:latin typeface="Helvetica Neue" panose="02000503000000020004" pitchFamily="2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cap="all" baseline="0" dirty="0">
                          <a:solidFill>
                            <a:schemeClr val="tx1"/>
                          </a:solidFill>
                          <a:latin typeface="Helvetica Neue" panose="02000503000000020004" pitchFamily="2"/>
                        </a:rPr>
                        <a:t>4/1/2022</a:t>
                      </a:r>
                    </a:p>
                    <a:p>
                      <a:pPr algn="ctr"/>
                      <a:endParaRPr lang="en-US" sz="800" b="0" cap="all" baseline="0" dirty="0">
                        <a:solidFill>
                          <a:schemeClr val="tx1"/>
                        </a:solidFill>
                        <a:latin typeface="Helvetica Neue" panose="02000503000000020004" pitchFamily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cap="all" baseline="0" dirty="0">
                          <a:solidFill>
                            <a:schemeClr val="tx1"/>
                          </a:solidFill>
                          <a:latin typeface="Helvetica Neue" panose="02000503000000020004" pitchFamily="2"/>
                        </a:rPr>
                        <a:t>OHIO MEDICAID</a:t>
                      </a:r>
                    </a:p>
                    <a:p>
                      <a:pPr algn="ctr"/>
                      <a:endParaRPr lang="en-US" sz="800" b="0" cap="all" baseline="0" dirty="0">
                        <a:solidFill>
                          <a:schemeClr val="tx1"/>
                        </a:solidFill>
                        <a:latin typeface="Helvetica Neue" panose="02000503000000020004" pitchFamily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kern="1200" cap="all" baseline="0" dirty="0">
                          <a:solidFill>
                            <a:schemeClr val="tx1"/>
                          </a:solidFill>
                          <a:latin typeface="Helvetica Neue" panose="02000503000000020004" pitchFamily="2"/>
                          <a:ea typeface="+mn-ea"/>
                          <a:cs typeface="+mn-cs"/>
                        </a:rPr>
                        <a:t>NEW POLICY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55135725"/>
                  </a:ext>
                </a:extLst>
              </a:tr>
              <a:tr h="45208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kern="1200" dirty="0" err="1">
                          <a:solidFill>
                            <a:schemeClr val="tx1"/>
                          </a:solidFill>
                          <a:effectLst/>
                          <a:latin typeface="Helvetica Neue" panose="02000503000000020004" pitchFamily="2"/>
                          <a:ea typeface="+mn-ea"/>
                          <a:cs typeface="+mn-cs"/>
                        </a:rPr>
                        <a:t>Korsuva</a:t>
                      </a:r>
                      <a:r>
                        <a:rPr lang="en-US" sz="800" b="0" kern="1200" dirty="0">
                          <a:solidFill>
                            <a:schemeClr val="tx1"/>
                          </a:solidFill>
                          <a:effectLst/>
                          <a:latin typeface="Helvetica Neue" panose="02000503000000020004" pitchFamily="2"/>
                          <a:ea typeface="+mn-ea"/>
                          <a:cs typeface="+mn-cs"/>
                        </a:rPr>
                        <a:t> (</a:t>
                      </a:r>
                      <a:r>
                        <a:rPr lang="en-US" sz="800" b="0" kern="1200" dirty="0" err="1">
                          <a:solidFill>
                            <a:schemeClr val="tx1"/>
                          </a:solidFill>
                          <a:effectLst/>
                          <a:latin typeface="Helvetica Neue" panose="02000503000000020004" pitchFamily="2"/>
                          <a:ea typeface="+mn-ea"/>
                          <a:cs typeface="+mn-cs"/>
                        </a:rPr>
                        <a:t>difelikefalin</a:t>
                      </a:r>
                      <a:r>
                        <a:rPr lang="en-US" sz="800" b="0" kern="1200" dirty="0">
                          <a:solidFill>
                            <a:schemeClr val="tx1"/>
                          </a:solidFill>
                          <a:effectLst/>
                          <a:latin typeface="Helvetica Neue" panose="02000503000000020004" pitchFamily="2"/>
                          <a:ea typeface="+mn-ea"/>
                          <a:cs typeface="+mn-cs"/>
                        </a:rPr>
                        <a:t>)</a:t>
                      </a:r>
                      <a:endParaRPr lang="en-US" sz="800" b="0" kern="1200" dirty="0">
                        <a:solidFill>
                          <a:schemeClr val="tx1"/>
                        </a:solidFill>
                        <a:effectLst/>
                        <a:latin typeface="Helvetica Neue" panose="02000503000000020004" pitchFamily="2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cap="all" baseline="0" dirty="0">
                          <a:solidFill>
                            <a:schemeClr val="tx1"/>
                          </a:solidFill>
                          <a:latin typeface="Helvetica Neue" panose="02000503000000020004" pitchFamily="2"/>
                        </a:rPr>
                        <a:t>4/1/2022</a:t>
                      </a:r>
                    </a:p>
                    <a:p>
                      <a:pPr algn="ctr"/>
                      <a:endParaRPr lang="en-US" sz="800" b="0" cap="all" baseline="0" dirty="0">
                        <a:solidFill>
                          <a:schemeClr val="tx1"/>
                        </a:solidFill>
                        <a:latin typeface="Helvetica Neue" panose="02000503000000020004" pitchFamily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cap="all" baseline="0" dirty="0">
                          <a:solidFill>
                            <a:schemeClr val="tx1"/>
                          </a:solidFill>
                          <a:latin typeface="Helvetica Neue" panose="02000503000000020004" pitchFamily="2"/>
                        </a:rPr>
                        <a:t>OHIO MEDICAID</a:t>
                      </a:r>
                    </a:p>
                    <a:p>
                      <a:pPr algn="ctr"/>
                      <a:endParaRPr lang="en-US" sz="800" b="0" cap="all" baseline="0" dirty="0">
                        <a:solidFill>
                          <a:schemeClr val="tx1"/>
                        </a:solidFill>
                        <a:latin typeface="Helvetica Neue" panose="02000503000000020004" pitchFamily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kern="1200" cap="all" baseline="0" dirty="0">
                          <a:solidFill>
                            <a:schemeClr val="tx1"/>
                          </a:solidFill>
                          <a:latin typeface="Helvetica Neue" panose="02000503000000020004" pitchFamily="2"/>
                          <a:ea typeface="+mn-ea"/>
                          <a:cs typeface="+mn-cs"/>
                        </a:rPr>
                        <a:t>NEW POLICY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99946805"/>
                  </a:ext>
                </a:extLst>
              </a:tr>
              <a:tr h="45208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kern="1200" dirty="0" err="1">
                          <a:solidFill>
                            <a:schemeClr val="tx1"/>
                          </a:solidFill>
                          <a:effectLst/>
                          <a:latin typeface="Helvetica Neue" panose="02000503000000020004" pitchFamily="2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Skytrofa</a:t>
                      </a:r>
                      <a:r>
                        <a:rPr lang="en-US" sz="800" b="0" kern="1200" dirty="0">
                          <a:solidFill>
                            <a:schemeClr val="tx1"/>
                          </a:solidFill>
                          <a:effectLst/>
                          <a:latin typeface="Helvetica Neue" panose="02000503000000020004" pitchFamily="2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800" b="0" kern="1200" dirty="0" err="1">
                          <a:solidFill>
                            <a:schemeClr val="tx1"/>
                          </a:solidFill>
                          <a:effectLst/>
                          <a:latin typeface="Helvetica Neue" panose="02000503000000020004" pitchFamily="2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lonapegsomatropin</a:t>
                      </a:r>
                      <a:r>
                        <a:rPr lang="en-US" sz="800" b="0" kern="1200" dirty="0">
                          <a:solidFill>
                            <a:schemeClr val="tx1"/>
                          </a:solidFill>
                          <a:effectLst/>
                          <a:latin typeface="Helvetica Neue" panose="02000503000000020004" pitchFamily="2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cap="all" baseline="0" dirty="0">
                          <a:solidFill>
                            <a:schemeClr val="tx1"/>
                          </a:solidFill>
                          <a:latin typeface="Helvetica Neue" panose="02000503000000020004" pitchFamily="2"/>
                        </a:rPr>
                        <a:t>4/1/2022</a:t>
                      </a:r>
                    </a:p>
                    <a:p>
                      <a:pPr algn="ctr"/>
                      <a:endParaRPr lang="en-US" sz="800" b="0" cap="all" baseline="0" dirty="0">
                        <a:solidFill>
                          <a:schemeClr val="tx1"/>
                        </a:solidFill>
                        <a:latin typeface="Helvetica Neue" panose="02000503000000020004" pitchFamily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cap="all" baseline="0" dirty="0">
                          <a:solidFill>
                            <a:schemeClr val="tx1"/>
                          </a:solidFill>
                          <a:latin typeface="Helvetica Neue" panose="02000503000000020004" pitchFamily="2"/>
                        </a:rPr>
                        <a:t>OHIO MEDICAID</a:t>
                      </a:r>
                    </a:p>
                    <a:p>
                      <a:pPr algn="ctr"/>
                      <a:endParaRPr lang="en-US" sz="800" b="0" cap="all" baseline="0" dirty="0">
                        <a:solidFill>
                          <a:schemeClr val="tx1"/>
                        </a:solidFill>
                        <a:latin typeface="Helvetica Neue" panose="02000503000000020004" pitchFamily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kern="1200" cap="all" baseline="0" dirty="0">
                          <a:solidFill>
                            <a:schemeClr val="tx1"/>
                          </a:solidFill>
                          <a:latin typeface="Helvetica Neue" panose="02000503000000020004" pitchFamily="2"/>
                          <a:ea typeface="+mn-ea"/>
                          <a:cs typeface="+mn-cs"/>
                        </a:rPr>
                        <a:t>NEW POLICY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25101722"/>
                  </a:ext>
                </a:extLst>
              </a:tr>
              <a:tr h="45208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kern="1200" dirty="0" err="1">
                          <a:solidFill>
                            <a:schemeClr val="tx1"/>
                          </a:solidFill>
                          <a:effectLst/>
                          <a:latin typeface="Helvetica Neue" panose="02000503000000020004" pitchFamily="2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Sogroya</a:t>
                      </a:r>
                      <a:r>
                        <a:rPr lang="en-US" sz="800" b="0" kern="1200" dirty="0">
                          <a:solidFill>
                            <a:schemeClr val="tx1"/>
                          </a:solidFill>
                          <a:effectLst/>
                          <a:latin typeface="Helvetica Neue" panose="02000503000000020004" pitchFamily="2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(generic)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cap="all" baseline="0" dirty="0">
                          <a:solidFill>
                            <a:schemeClr val="tx1"/>
                          </a:solidFill>
                          <a:latin typeface="Helvetica Neue" panose="02000503000000020004" pitchFamily="2"/>
                        </a:rPr>
                        <a:t>4/1/2022</a:t>
                      </a:r>
                    </a:p>
                    <a:p>
                      <a:pPr algn="ctr"/>
                      <a:endParaRPr lang="en-US" sz="800" b="0" cap="all" baseline="0" dirty="0">
                        <a:solidFill>
                          <a:schemeClr val="tx1"/>
                        </a:solidFill>
                        <a:latin typeface="Helvetica Neue" panose="02000503000000020004" pitchFamily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cap="all" baseline="0" dirty="0">
                          <a:solidFill>
                            <a:schemeClr val="tx1"/>
                          </a:solidFill>
                          <a:latin typeface="Helvetica Neue" panose="02000503000000020004" pitchFamily="2"/>
                        </a:rPr>
                        <a:t>OHIO MEDICAID</a:t>
                      </a:r>
                    </a:p>
                    <a:p>
                      <a:pPr algn="ctr"/>
                      <a:endParaRPr lang="en-US" sz="800" b="0" cap="all" baseline="0" dirty="0">
                        <a:solidFill>
                          <a:schemeClr val="tx1"/>
                        </a:solidFill>
                        <a:latin typeface="Helvetica Neue" panose="02000503000000020004" pitchFamily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kern="1200" cap="all" baseline="0" dirty="0">
                          <a:solidFill>
                            <a:schemeClr val="tx1"/>
                          </a:solidFill>
                          <a:latin typeface="Helvetica Neue" panose="02000503000000020004" pitchFamily="2"/>
                          <a:ea typeface="+mn-ea"/>
                          <a:cs typeface="+mn-cs"/>
                        </a:rPr>
                        <a:t>NEW POLICY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56680370"/>
                  </a:ext>
                </a:extLst>
              </a:tr>
              <a:tr h="45208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kern="1200" dirty="0" err="1">
                          <a:solidFill>
                            <a:schemeClr val="tx1"/>
                          </a:solidFill>
                          <a:effectLst/>
                          <a:latin typeface="Helvetica Neue" panose="02000503000000020004" pitchFamily="2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Increlex</a:t>
                      </a:r>
                      <a:r>
                        <a:rPr lang="en-US" sz="800" b="0" kern="1200" dirty="0">
                          <a:solidFill>
                            <a:schemeClr val="tx1"/>
                          </a:solidFill>
                          <a:effectLst/>
                          <a:latin typeface="Helvetica Neue" panose="02000503000000020004" pitchFamily="2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800" b="0" kern="1200" dirty="0" err="1">
                          <a:solidFill>
                            <a:schemeClr val="tx1"/>
                          </a:solidFill>
                          <a:effectLst/>
                          <a:latin typeface="Helvetica Neue" panose="02000503000000020004" pitchFamily="2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mecasermin</a:t>
                      </a:r>
                      <a:r>
                        <a:rPr lang="en-US" sz="800" b="0" kern="1200" dirty="0">
                          <a:solidFill>
                            <a:schemeClr val="tx1"/>
                          </a:solidFill>
                          <a:effectLst/>
                          <a:latin typeface="Helvetica Neue" panose="02000503000000020004" pitchFamily="2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cap="all" baseline="0" dirty="0">
                          <a:solidFill>
                            <a:schemeClr val="tx1"/>
                          </a:solidFill>
                          <a:latin typeface="Helvetica Neue" panose="02000503000000020004" pitchFamily="2"/>
                        </a:rPr>
                        <a:t>4/1/2022</a:t>
                      </a:r>
                    </a:p>
                    <a:p>
                      <a:pPr algn="ctr"/>
                      <a:endParaRPr lang="en-US" sz="800" b="0" cap="all" baseline="0" dirty="0">
                        <a:solidFill>
                          <a:schemeClr val="tx1"/>
                        </a:solidFill>
                        <a:latin typeface="Helvetica Neue" panose="02000503000000020004" pitchFamily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cap="all" baseline="0" dirty="0">
                          <a:solidFill>
                            <a:schemeClr val="tx1"/>
                          </a:solidFill>
                          <a:latin typeface="Helvetica Neue" panose="02000503000000020004" pitchFamily="2"/>
                        </a:rPr>
                        <a:t>OHIO MEDICAID</a:t>
                      </a:r>
                    </a:p>
                    <a:p>
                      <a:pPr algn="ctr"/>
                      <a:endParaRPr lang="en-US" sz="800" b="0" cap="all" baseline="0" dirty="0">
                        <a:solidFill>
                          <a:schemeClr val="tx1"/>
                        </a:solidFill>
                        <a:latin typeface="Helvetica Neue" panose="02000503000000020004" pitchFamily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kern="1200" cap="all" baseline="0" dirty="0">
                          <a:solidFill>
                            <a:schemeClr val="tx1"/>
                          </a:solidFill>
                          <a:latin typeface="Helvetica Neue" panose="02000503000000020004" pitchFamily="2"/>
                          <a:ea typeface="+mn-ea"/>
                          <a:cs typeface="+mn-cs"/>
                        </a:rPr>
                        <a:t>NEW POLICY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29750984"/>
                  </a:ext>
                </a:extLst>
              </a:tr>
              <a:tr h="45208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kern="1200" dirty="0">
                          <a:solidFill>
                            <a:schemeClr val="tx1"/>
                          </a:solidFill>
                          <a:effectLst/>
                          <a:latin typeface="Helvetica Neue" panose="02000503000000020004" pitchFamily="2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Continuous Glucose Monitors (CGM)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cap="all" baseline="0" dirty="0">
                          <a:solidFill>
                            <a:schemeClr val="tx1"/>
                          </a:solidFill>
                          <a:latin typeface="Helvetica Neue" panose="02000503000000020004" pitchFamily="2"/>
                        </a:rPr>
                        <a:t>4/1/2022</a:t>
                      </a:r>
                    </a:p>
                    <a:p>
                      <a:pPr algn="ctr"/>
                      <a:endParaRPr lang="en-US" sz="800" b="0" cap="all" baseline="0" dirty="0">
                        <a:solidFill>
                          <a:schemeClr val="tx1"/>
                        </a:solidFill>
                        <a:latin typeface="Helvetica Neue" panose="02000503000000020004" pitchFamily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cap="all" baseline="0" dirty="0">
                          <a:solidFill>
                            <a:schemeClr val="tx1"/>
                          </a:solidFill>
                          <a:latin typeface="Helvetica Neue" panose="02000503000000020004" pitchFamily="2"/>
                        </a:rPr>
                        <a:t>OHIO MEDICAID</a:t>
                      </a:r>
                    </a:p>
                    <a:p>
                      <a:pPr algn="ctr"/>
                      <a:endParaRPr lang="en-US" sz="800" b="0" cap="all" baseline="0" dirty="0">
                        <a:solidFill>
                          <a:schemeClr val="tx1"/>
                        </a:solidFill>
                        <a:latin typeface="Helvetica Neue" panose="02000503000000020004" pitchFamily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kern="1200" cap="all" baseline="0" dirty="0">
                          <a:solidFill>
                            <a:schemeClr val="tx1"/>
                          </a:solidFill>
                          <a:latin typeface="Helvetica Neue" panose="02000503000000020004" pitchFamily="2"/>
                          <a:ea typeface="+mn-ea"/>
                          <a:cs typeface="+mn-cs"/>
                        </a:rPr>
                        <a:t>REVISED POLICY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04786450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52400" y="6561666"/>
            <a:ext cx="282801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tabLst>
                <a:tab pos="457200" algn="l"/>
              </a:tabLst>
            </a:pPr>
            <a:fld id="{E8912116-5D1B-424C-BD97-8B45D8BB529A}" type="slidenum">
              <a:rPr lang="en-US" sz="800" smtClean="0">
                <a:latin typeface="Helvetica" panose="020B0500000000000000" pitchFamily="34" charset="0"/>
              </a:rPr>
              <a:pPr>
                <a:tabLst>
                  <a:tab pos="457200" algn="l"/>
                </a:tabLst>
              </a:pPr>
              <a:t>5</a:t>
            </a:fld>
            <a:r>
              <a:rPr lang="en-US" sz="800" dirty="0">
                <a:latin typeface="Helvetica" panose="020B0500000000000000" pitchFamily="34" charset="0"/>
              </a:rPr>
              <a:t>	Policy Updates Network Notification | April 2022</a:t>
            </a:r>
          </a:p>
        </p:txBody>
      </p:sp>
    </p:spTree>
    <p:extLst>
      <p:ext uri="{BB962C8B-B14F-4D97-AF65-F5344CB8AC3E}">
        <p14:creationId xmlns:p14="http://schemas.microsoft.com/office/powerpoint/2010/main" val="8320659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4">
      <a:dk1>
        <a:srgbClr val="5F6165"/>
      </a:dk1>
      <a:lt1>
        <a:srgbClr val="FFFFFF"/>
      </a:lt1>
      <a:dk2>
        <a:srgbClr val="086E8C"/>
      </a:dk2>
      <a:lt2>
        <a:srgbClr val="A05EB5"/>
      </a:lt2>
      <a:accent1>
        <a:srgbClr val="84329B"/>
      </a:accent1>
      <a:accent2>
        <a:srgbClr val="6D2077"/>
      </a:accent2>
      <a:accent3>
        <a:srgbClr val="E03E52"/>
      </a:accent3>
      <a:accent4>
        <a:srgbClr val="F87C56"/>
      </a:accent4>
      <a:accent5>
        <a:srgbClr val="88DBDF"/>
      </a:accent5>
      <a:accent6>
        <a:srgbClr val="E1E000"/>
      </a:accent6>
      <a:hlink>
        <a:srgbClr val="086E8C"/>
      </a:hlink>
      <a:folHlink>
        <a:srgbClr val="D7A9E3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9a5d8aa2-7951-4f84-87b2-ed25f38e7160" xsi:nil="true"/>
    <SKU xmlns="9a5d8aa2-7951-4f84-87b2-ed25f38e7160">21092</SKU>
    <_dlc_DocId xmlns="71a549e9-7581-4b45-9b4a-51387b2306ee">QH3HYPFWT5H7-8-15508</_dlc_DocId>
    <_dlc_DocIdUrl xmlns="71a549e9-7581-4b45-9b4a-51387b2306ee">
      <Url>http://workspace.caresource.corp/sites/mktg/_layouts/15/DocIdRedir.aspx?ID=QH3HYPFWT5H7-8-15508</Url>
      <Description>QH3HYPFWT5H7-8-15508</Description>
    </_dlc_DocIdUrl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6FD61F89088F74A91D60F24459E1C24" ma:contentTypeVersion="9" ma:contentTypeDescription="Create a new document." ma:contentTypeScope="" ma:versionID="e40b773cd3b7e5d1fe974b3555bb070f">
  <xsd:schema xmlns:xsd="http://www.w3.org/2001/XMLSchema" xmlns:xs="http://www.w3.org/2001/XMLSchema" xmlns:p="http://schemas.microsoft.com/office/2006/metadata/properties" xmlns:ns2="9a5d8aa2-7951-4f84-87b2-ed25f38e7160" xmlns:ns3="71a549e9-7581-4b45-9b4a-51387b2306ee" targetNamespace="http://schemas.microsoft.com/office/2006/metadata/properties" ma:root="true" ma:fieldsID="926b420a390fa38177f63496faa4132f" ns2:_="" ns3:_="">
    <xsd:import namespace="9a5d8aa2-7951-4f84-87b2-ed25f38e7160"/>
    <xsd:import namespace="71a549e9-7581-4b45-9b4a-51387b2306ee"/>
    <xsd:element name="properties">
      <xsd:complexType>
        <xsd:sequence>
          <xsd:element name="documentManagement">
            <xsd:complexType>
              <xsd:all>
                <xsd:element ref="ns2:SKU" minOccurs="0"/>
                <xsd:element ref="ns3:_dlc_DocId" minOccurs="0"/>
                <xsd:element ref="ns3:_dlc_DocIdUrl" minOccurs="0"/>
                <xsd:element ref="ns3:_dlc_DocIdPersistId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a5d8aa2-7951-4f84-87b2-ed25f38e7160" elementFormDefault="qualified">
    <xsd:import namespace="http://schemas.microsoft.com/office/2006/documentManagement/types"/>
    <xsd:import namespace="http://schemas.microsoft.com/office/infopath/2007/PartnerControls"/>
    <xsd:element name="SKU" ma:index="8" nillable="true" ma:displayName="SKU" ma:indexed="true" ma:list="{101c670e-d7b6-48a5-834f-12f7ea1a74d6}" ma:internalName="SKU" ma:readOnly="false" ma:showField="Title">
      <xsd:simpleType>
        <xsd:restriction base="dms:Lookup"/>
      </xsd:simpleType>
    </xsd:element>
    <xsd:element name="Status" ma:index="12" nillable="true" ma:displayName="Status" ma:format="Dropdown" ma:internalName="Status">
      <xsd:simpleType>
        <xsd:restriction base="dms:Choice">
          <xsd:enumeration value="In Production"/>
          <xsd:enumeration value="None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549e9-7581-4b45-9b4a-51387b2306ee" elementFormDefault="qualified">
    <xsd:import namespace="http://schemas.microsoft.com/office/2006/documentManagement/types"/>
    <xsd:import namespace="http://schemas.microsoft.com/office/infopath/2007/PartnerControls"/>
    <xsd:element name="_dlc_DocId" ma:index="9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0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1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99EBCEA-FF58-4467-8969-B2DCB3B0597D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7F88709C-6F16-4325-8880-DF56B39990E2}">
  <ds:schemaRefs>
    <ds:schemaRef ds:uri="http://schemas.microsoft.com/office/2006/documentManagement/types"/>
    <ds:schemaRef ds:uri="http://schemas.openxmlformats.org/package/2006/metadata/core-properties"/>
    <ds:schemaRef ds:uri="http://schemas.microsoft.com/office/infopath/2007/PartnerControls"/>
    <ds:schemaRef ds:uri="http://purl.org/dc/terms/"/>
    <ds:schemaRef ds:uri="http://purl.org/dc/elements/1.1/"/>
    <ds:schemaRef ds:uri="http://schemas.microsoft.com/office/2006/metadata/properties"/>
    <ds:schemaRef ds:uri="71a549e9-7581-4b45-9b4a-51387b2306ee"/>
    <ds:schemaRef ds:uri="9a5d8aa2-7951-4f84-87b2-ed25f38e7160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7D197DEC-84F6-42AD-89E2-6B86E7EB0EA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a5d8aa2-7951-4f84-87b2-ed25f38e7160"/>
    <ds:schemaRef ds:uri="71a549e9-7581-4b45-9b4a-51387b2306e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AECD29DC-5674-411D-9511-16E2E4FD5AD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2368</TotalTime>
  <Words>471</Words>
  <Application>Microsoft Office PowerPoint</Application>
  <PresentationFormat>On-screen Show (4:3)</PresentationFormat>
  <Paragraphs>137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3" baseType="lpstr">
      <vt:lpstr>Arial</vt:lpstr>
      <vt:lpstr>Calibri</vt:lpstr>
      <vt:lpstr>Helvetica</vt:lpstr>
      <vt:lpstr>Helvetica Condensed</vt:lpstr>
      <vt:lpstr>Helvetica Light</vt:lpstr>
      <vt:lpstr>Helvetica Neue</vt:lpstr>
      <vt:lpstr>Times New Roman</vt:lpstr>
      <vt:lpstr>Office Theme</vt:lpstr>
      <vt:lpstr>Pharmacy Policy Updates April 2022</vt:lpstr>
      <vt:lpstr>PowerPoint Presentation</vt:lpstr>
      <vt:lpstr>PowerPoint Presentation</vt:lpstr>
      <vt:lpstr>PowerPoint Presentation</vt:lpstr>
      <vt:lpstr>PowerPoint Presentation</vt:lpstr>
    </vt:vector>
  </TitlesOfParts>
  <Company>CareSource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Policy Updates &lt;Month&gt; &lt;Year&gt;</dc:title>
  <dc:creator>Grunder, Emily E.</dc:creator>
  <cp:lastModifiedBy>Enterline, Andrea M.</cp:lastModifiedBy>
  <cp:revision>78</cp:revision>
  <dcterms:created xsi:type="dcterms:W3CDTF">2016-11-04T20:18:01Z</dcterms:created>
  <dcterms:modified xsi:type="dcterms:W3CDTF">2022-03-24T17:02:43Z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0x01010046FD61F89088F74A91D60F24459E1C24</vt:lpwstr>
  </property>
  <property fmtid="{D5CDD505-2E9C-101B-9397-08002B2CF9AE}" pid="3" name="_dlc_DocIdItemGuid">
    <vt:lpwstr>7b9f5e5d-3612-454f-a766-7c8fa1730179</vt:lpwstr>
  </property>
  <property fmtid="{D5CDD505-2E9C-101B-9397-08002B2CF9AE}" pid="4" name="WorkflowChangePath">
    <vt:lpwstr>5ad4dcca-d66d-4579-81ef-74dd6372d211,3;</vt:lpwstr>
  </property>
</Properties>
</file>