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30"/>
  </p:notesMasterIdLst>
  <p:handoutMasterIdLst>
    <p:handoutMasterId r:id="rId31"/>
  </p:handoutMasterIdLst>
  <p:sldIdLst>
    <p:sldId id="256" r:id="rId5"/>
    <p:sldId id="284" r:id="rId6"/>
    <p:sldId id="261" r:id="rId7"/>
    <p:sldId id="262" r:id="rId8"/>
    <p:sldId id="263" r:id="rId9"/>
    <p:sldId id="264" r:id="rId10"/>
    <p:sldId id="27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78" r:id="rId23"/>
    <p:sldId id="285" r:id="rId24"/>
    <p:sldId id="281" r:id="rId25"/>
    <p:sldId id="282" r:id="rId26"/>
    <p:sldId id="283" r:id="rId27"/>
    <p:sldId id="286" r:id="rId28"/>
    <p:sldId id="25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1EE71E-DBCD-489B-BFC6-DCE43380D048}">
          <p14:sldIdLst>
            <p14:sldId id="256"/>
            <p14:sldId id="284"/>
            <p14:sldId id="261"/>
            <p14:sldId id="262"/>
            <p14:sldId id="263"/>
            <p14:sldId id="264"/>
            <p14:sldId id="27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9"/>
            <p14:sldId id="280"/>
            <p14:sldId id="278"/>
            <p14:sldId id="285"/>
            <p14:sldId id="281"/>
            <p14:sldId id="282"/>
            <p14:sldId id="283"/>
            <p14:sldId id="286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Alicia D" initials="SA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94660"/>
  </p:normalViewPr>
  <p:slideViewPr>
    <p:cSldViewPr>
      <p:cViewPr varScale="1">
        <p:scale>
          <a:sx n="110" d="100"/>
          <a:sy n="110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D432E-18F5-4D53-A617-F5762DA8C90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2392D-BB47-491B-ABF7-AC5F23C6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84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D618C-58DC-40EE-9FBA-1390DE905F9D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0405-72F9-44D6-82E0-52C383EF5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Ensure member sees MD within 30 days</a:t>
            </a:r>
            <a:r>
              <a:rPr lang="en-US" baseline="0" dirty="0" smtClean="0"/>
              <a:t> post hospital stay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0405-72F9-44D6-82E0-52C383EF56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3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l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49" y="0"/>
            <a:ext cx="9148649" cy="6865416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440641"/>
            <a:ext cx="2847709" cy="75168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103437"/>
            <a:ext cx="7315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3429000"/>
            <a:ext cx="69342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 descr="PurplePedalsTealB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59667" y="2392696"/>
            <a:ext cx="5884333" cy="44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5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429000" y="61880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4C3FE3-EAE6-482D-A53B-F10FE7BEA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3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103437"/>
            <a:ext cx="7315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0" i="1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3429000"/>
            <a:ext cx="68580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31859C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0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872343"/>
            <a:ext cx="8991600" cy="23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3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832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1"/>
            <a:ext cx="33832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429000" y="61880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4C3FE3-EAE6-482D-A53B-F10FE7BEA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2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7513"/>
            <a:ext cx="33832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27275"/>
            <a:ext cx="338328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687513"/>
            <a:ext cx="33832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327275"/>
            <a:ext cx="338328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29000" y="61880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4C3FE3-EAE6-482D-A53B-F10FE7BEA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429000" y="61880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4C3FE3-EAE6-482D-A53B-F10FE7BEA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9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429000" y="61880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4C3FE3-EAE6-482D-A53B-F10FE7BEA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d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92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429000" y="61880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4C3FE3-EAE6-482D-A53B-F10FE7BEA7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Reversed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-14514" y="5334000"/>
            <a:ext cx="3251201" cy="1896534"/>
          </a:xfrm>
          <a:prstGeom prst="rect">
            <a:avLst/>
          </a:prstGeom>
        </p:spPr>
      </p:pic>
      <p:pic>
        <p:nvPicPr>
          <p:cNvPr id="12" name="Picture 11" descr="PurplePedalsTealBG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13754" y="4502087"/>
            <a:ext cx="3132668" cy="23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9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60" r:id="rId3"/>
    <p:sldLayoutId id="2147483650" r:id="rId4"/>
    <p:sldLayoutId id="2147483656" r:id="rId5"/>
    <p:sldLayoutId id="2147483657" r:id="rId6"/>
    <p:sldLayoutId id="2147483658" r:id="rId7"/>
    <p:sldLayoutId id="214748365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i="1" kern="1200">
          <a:solidFill>
            <a:srgbClr val="3185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377344"/>
            <a:ext cx="7772400" cy="13089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i="1" kern="1200">
                <a:solidFill>
                  <a:srgbClr val="3185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0" dirty="0" smtClean="0">
                <a:solidFill>
                  <a:schemeClr val="bg1"/>
                </a:solidFill>
                <a:latin typeface="Helvetica"/>
                <a:cs typeface="Helvetica"/>
              </a:rPr>
              <a:t>Annual MyCare Model of Care Training</a:t>
            </a:r>
            <a:endParaRPr lang="en-US" sz="5000" b="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71600" y="3686307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spc="30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616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834 enrollment file from ODM</a:t>
            </a:r>
          </a:p>
          <a:p>
            <a:r>
              <a:rPr lang="en-US" dirty="0"/>
              <a:t>Predictive Modeling Software</a:t>
            </a:r>
          </a:p>
          <a:p>
            <a:r>
              <a:rPr lang="en-US" dirty="0" smtClean="0"/>
              <a:t>Claims</a:t>
            </a:r>
            <a:endParaRPr lang="en-US" dirty="0"/>
          </a:p>
          <a:p>
            <a:r>
              <a:rPr lang="en-US" dirty="0"/>
              <a:t>Stratification level is our starting point for care </a:t>
            </a:r>
            <a:r>
              <a:rPr lang="en-US" dirty="0" smtClean="0"/>
              <a:t>management; it is never changed</a:t>
            </a:r>
            <a:endParaRPr lang="en-US" dirty="0"/>
          </a:p>
          <a:p>
            <a:r>
              <a:rPr lang="en-US" dirty="0"/>
              <a:t>Confirmed through Assessment-Acuity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 Management Visit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All members must have a face to face </a:t>
            </a:r>
            <a:r>
              <a:rPr lang="en-US" dirty="0" smtClean="0"/>
              <a:t>visits.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Assessment  and visit </a:t>
            </a:r>
            <a:r>
              <a:rPr lang="en-US" dirty="0" smtClean="0"/>
              <a:t>requirements</a:t>
            </a:r>
            <a:endParaRPr lang="en-US" dirty="0"/>
          </a:p>
          <a:p>
            <a:pPr lvl="1"/>
            <a:r>
              <a:rPr lang="en-US" sz="2700" dirty="0"/>
              <a:t>Intensive    15 days  /  monthly visit for life of demo</a:t>
            </a:r>
          </a:p>
          <a:p>
            <a:pPr lvl="1"/>
            <a:r>
              <a:rPr lang="en-US" sz="2700" dirty="0"/>
              <a:t>High           30 days  /  monthly visit for 6 months</a:t>
            </a:r>
          </a:p>
          <a:p>
            <a:pPr lvl="1"/>
            <a:r>
              <a:rPr lang="en-US" sz="2700" dirty="0"/>
              <a:t>Medium      60 days  /  visit 1st 2 months, then quarterly </a:t>
            </a:r>
          </a:p>
          <a:p>
            <a:pPr lvl="1"/>
            <a:r>
              <a:rPr lang="en-US" sz="2700" dirty="0"/>
              <a:t>Low            75 days  /  visit 1st 4 months, then biannually</a:t>
            </a:r>
          </a:p>
          <a:p>
            <a:pPr lvl="1"/>
            <a:r>
              <a:rPr lang="en-US" sz="2700" dirty="0"/>
              <a:t>Monitor       75 days /   visit 1st  6 months, then </a:t>
            </a:r>
            <a:r>
              <a:rPr lang="en-US" sz="2700" dirty="0" smtClean="0"/>
              <a:t>annually</a:t>
            </a:r>
          </a:p>
          <a:p>
            <a:pPr marL="457200" lvl="1" indent="0">
              <a:buNone/>
            </a:pPr>
            <a:endParaRPr lang="en-US" sz="2700" dirty="0"/>
          </a:p>
          <a:p>
            <a:r>
              <a:rPr lang="en-US" sz="3000" dirty="0"/>
              <a:t>Initial and ongoing (event based) assessments, as well as annual reassessment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Reassessment must occur within 365 days of last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MyCare Model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Our tailored approach to care coordination enables our staff to build an </a:t>
            </a:r>
            <a:r>
              <a:rPr lang="en-US" sz="1600" b="1" dirty="0"/>
              <a:t>individualized, comprehensive plan of care </a:t>
            </a:r>
            <a:r>
              <a:rPr lang="en-US" sz="1600" dirty="0"/>
              <a:t>that can adapt based on </a:t>
            </a:r>
            <a:r>
              <a:rPr lang="en-US" sz="1600" dirty="0" smtClean="0"/>
              <a:t>a Member’s developing </a:t>
            </a:r>
            <a:r>
              <a:rPr lang="en-US" sz="1600" dirty="0"/>
              <a:t>needs and personal goals.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685800" y="2979942"/>
            <a:ext cx="990600" cy="775715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2301" y="31831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Stratify </a:t>
            </a:r>
            <a:r>
              <a:rPr lang="en-US" sz="900" dirty="0" smtClean="0"/>
              <a:t>Enrollee </a:t>
            </a:r>
            <a:endParaRPr lang="en-US" sz="900" dirty="0"/>
          </a:p>
        </p:txBody>
      </p:sp>
      <p:sp>
        <p:nvSpPr>
          <p:cNvPr id="8" name="Pentagon 7"/>
          <p:cNvSpPr/>
          <p:nvPr/>
        </p:nvSpPr>
        <p:spPr>
          <a:xfrm>
            <a:off x="1910541" y="2979938"/>
            <a:ext cx="990600" cy="775715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3124200" y="2979941"/>
            <a:ext cx="990600" cy="775715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4324696" y="2979938"/>
            <a:ext cx="990600" cy="775715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5538354" y="2967336"/>
            <a:ext cx="990600" cy="775715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6773487" y="2979939"/>
            <a:ext cx="990600" cy="775715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10541" y="3044629"/>
            <a:ext cx="68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Assess</a:t>
            </a:r>
            <a:r>
              <a:rPr lang="en-US" sz="900" dirty="0" smtClean="0"/>
              <a:t> needs &amp; Personal Goals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184467" y="3113878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Confirm </a:t>
            </a:r>
            <a:r>
              <a:rPr lang="en-US" sz="900" dirty="0" smtClean="0"/>
              <a:t>Strat/ Acuity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37858" y="2967336"/>
            <a:ext cx="7675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Develop</a:t>
            </a:r>
            <a:r>
              <a:rPr lang="en-US" sz="900" dirty="0" smtClean="0"/>
              <a:t> </a:t>
            </a:r>
            <a:r>
              <a:rPr lang="en-US" sz="800" dirty="0" smtClean="0"/>
              <a:t>Member Centered Care Plan &amp; Service Plan</a:t>
            </a:r>
            <a:endParaRPr 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51517" y="3032027"/>
            <a:ext cx="7516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/>
              <a:t>Implement </a:t>
            </a:r>
            <a:r>
              <a:rPr lang="en-US" sz="850" dirty="0" smtClean="0"/>
              <a:t>new plan with member</a:t>
            </a:r>
            <a:endParaRPr lang="en-US" sz="8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81799" y="2979938"/>
            <a:ext cx="68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Monitor </a:t>
            </a:r>
            <a:r>
              <a:rPr lang="en-US" sz="900" dirty="0" smtClean="0"/>
              <a:t>&amp; reassess Care Plan</a:t>
            </a:r>
            <a:endParaRPr lang="en-US" sz="900" b="1" dirty="0"/>
          </a:p>
        </p:txBody>
      </p:sp>
      <p:pic>
        <p:nvPicPr>
          <p:cNvPr id="18" name="Picture 17" descr="5128_Sort___count_medi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01" y="3810000"/>
            <a:ext cx="624840" cy="624840"/>
          </a:xfrm>
          <a:prstGeom prst="rect">
            <a:avLst/>
          </a:prstGeom>
        </p:spPr>
      </p:pic>
      <p:pic>
        <p:nvPicPr>
          <p:cNvPr id="19" name="Picture 18" descr="clipboard_icon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667" l="23000" r="8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638" y="3841714"/>
            <a:ext cx="748547" cy="5614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595" y="3765116"/>
            <a:ext cx="690019" cy="669724"/>
          </a:xfrm>
          <a:prstGeom prst="ellipse">
            <a:avLst/>
          </a:prstGeom>
        </p:spPr>
      </p:pic>
      <p:pic>
        <p:nvPicPr>
          <p:cNvPr id="21" name="Picture 20" descr="build_app_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140" y="3850853"/>
            <a:ext cx="1024871" cy="533266"/>
          </a:xfrm>
          <a:prstGeom prst="rect">
            <a:avLst/>
          </a:prstGeom>
        </p:spPr>
      </p:pic>
      <p:pic>
        <p:nvPicPr>
          <p:cNvPr id="22" name="Picture 21" descr="standard_QC_Gear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104" y="3877329"/>
            <a:ext cx="738947" cy="480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3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07823" y="3883976"/>
            <a:ext cx="650987" cy="5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Trans-Disciplinary Care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1642" y="2616064"/>
            <a:ext cx="2466950" cy="17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627">
            <a:off x="990599" y="1417638"/>
            <a:ext cx="1549677" cy="1096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296">
            <a:off x="6449281" y="3976361"/>
            <a:ext cx="197157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792">
            <a:off x="4662062" y="4833444"/>
            <a:ext cx="911620" cy="1195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8599">
            <a:off x="6461318" y="2119633"/>
            <a:ext cx="2023710" cy="1346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702">
            <a:off x="702667" y="3875048"/>
            <a:ext cx="1062770" cy="1722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279">
            <a:off x="6477000" y="1428729"/>
            <a:ext cx="791675" cy="791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164">
            <a:off x="1811022" y="2840281"/>
            <a:ext cx="750036" cy="872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34" y="1199994"/>
            <a:ext cx="1690688" cy="1125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07" y="4487906"/>
            <a:ext cx="790864" cy="12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Transitions of Care &amp; Post Discharge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19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Goals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  <a:r>
              <a:rPr lang="en-US" sz="1800" dirty="0" smtClean="0"/>
              <a:t>ER visits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Hospital admits/ readmits</a:t>
            </a:r>
          </a:p>
          <a:p>
            <a:pPr marL="457200" lvl="1" indent="0">
              <a:buNone/>
            </a:pPr>
            <a:r>
              <a:rPr lang="en-US" sz="1800" dirty="0" smtClean="0"/>
              <a:t>   Compliance w/ MD discharge</a:t>
            </a:r>
          </a:p>
          <a:p>
            <a:pPr marL="457200" lvl="1" indent="0">
              <a:buNone/>
            </a:pPr>
            <a:r>
              <a:rPr lang="en-US" sz="1800" dirty="0" smtClean="0"/>
              <a:t>      coordination plan 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Use of appropriate med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choices/combos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Use of appropriate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Community Referrals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Member Satisfaction &amp;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Health Outcomes</a:t>
            </a: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85800" y="2209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85800" y="2667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99655" y="3086099"/>
            <a:ext cx="138545" cy="342901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85800" y="3695699"/>
            <a:ext cx="138545" cy="342901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701040" y="4381499"/>
            <a:ext cx="138545" cy="342901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05197" y="5105400"/>
            <a:ext cx="138545" cy="342901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38600" y="1600200"/>
            <a:ext cx="434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Transition Coordinator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Level of Care requests for Nursing Facility &amp; Waiver will be sent to Transition 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Level of Care for Waiver will be sent to the local AAA by the Transition 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CareSource Transition Coordinator will determine Level of Care for long term care members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21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Treatment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Individualized &amp; Personalized</a:t>
            </a:r>
          </a:p>
          <a:p>
            <a:r>
              <a:rPr lang="en-US" dirty="0" smtClean="0"/>
              <a:t>Prioritized</a:t>
            </a:r>
          </a:p>
          <a:p>
            <a:r>
              <a:rPr lang="en-US" dirty="0" smtClean="0"/>
              <a:t>Actions with timeframes for completion</a:t>
            </a:r>
          </a:p>
          <a:p>
            <a:r>
              <a:rPr lang="en-US" dirty="0" smtClean="0"/>
              <a:t>Developed on assessment findings, member preferences &amp; input from the TDCT</a:t>
            </a:r>
          </a:p>
          <a:p>
            <a:r>
              <a:rPr lang="en-US" dirty="0" smtClean="0"/>
              <a:t>PCP </a:t>
            </a:r>
            <a:r>
              <a:rPr lang="en-US" dirty="0"/>
              <a:t>i</a:t>
            </a:r>
            <a:r>
              <a:rPr lang="en-US" dirty="0" smtClean="0"/>
              <a:t>nvolvement is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17" y="1398242"/>
            <a:ext cx="181138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Care Management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3657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Medication Reviews</a:t>
            </a:r>
          </a:p>
          <a:p>
            <a:r>
              <a:rPr lang="en-US" sz="2400" dirty="0" smtClean="0"/>
              <a:t>Treatment Plan Support</a:t>
            </a:r>
          </a:p>
          <a:p>
            <a:r>
              <a:rPr lang="en-US" sz="2400" dirty="0" smtClean="0"/>
              <a:t>Care Transitions</a:t>
            </a:r>
          </a:p>
          <a:p>
            <a:r>
              <a:rPr lang="en-US" sz="2400" dirty="0" smtClean="0"/>
              <a:t>Post Discharge Support</a:t>
            </a:r>
          </a:p>
          <a:p>
            <a:r>
              <a:rPr lang="en-US" sz="2400" dirty="0" smtClean="0"/>
              <a:t>Self-Care Management</a:t>
            </a:r>
          </a:p>
          <a:p>
            <a:r>
              <a:rPr lang="en-US" sz="2400" dirty="0" smtClean="0"/>
              <a:t>Independence at Home</a:t>
            </a:r>
          </a:p>
          <a:p>
            <a:r>
              <a:rPr lang="en-US" sz="2400" dirty="0" smtClean="0"/>
              <a:t>Intrapersonal &amp; Social Relationships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5869" y="1600201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Care Coordination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Decision 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Connections to Community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Preventative &amp; Screening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Health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Knowledge of when to call physician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1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CMSA Standards of Practice for Case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Appropriate member identification and selection</a:t>
            </a:r>
          </a:p>
          <a:p>
            <a:r>
              <a:rPr lang="en-US" sz="2400" dirty="0" smtClean="0"/>
              <a:t>Assessment &amp; problem identification</a:t>
            </a:r>
          </a:p>
          <a:p>
            <a:r>
              <a:rPr lang="en-US" sz="2400" dirty="0" smtClean="0"/>
              <a:t>Development of case management plan &amp; goal establishment</a:t>
            </a:r>
          </a:p>
          <a:p>
            <a:r>
              <a:rPr lang="en-US" sz="2400" dirty="0" smtClean="0"/>
              <a:t>Implementation &amp; coordination of care activities</a:t>
            </a:r>
          </a:p>
          <a:p>
            <a:r>
              <a:rPr lang="en-US" sz="2400" dirty="0" smtClean="0"/>
              <a:t>Evaluation of case management plan &amp; follow up</a:t>
            </a:r>
          </a:p>
          <a:p>
            <a:r>
              <a:rPr lang="en-US" sz="2400" dirty="0" smtClean="0"/>
              <a:t>Termination of the case management process resulting in optimal member health (if applicable)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Member and TDCT Available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1"/>
            <a:ext cx="57150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Provider Portal</a:t>
            </a:r>
          </a:p>
          <a:p>
            <a:r>
              <a:rPr lang="en-US" dirty="0" smtClean="0"/>
              <a:t>Member Portal</a:t>
            </a:r>
          </a:p>
          <a:p>
            <a:r>
              <a:rPr lang="en-US" dirty="0" smtClean="0"/>
              <a:t>CareSource Website</a:t>
            </a:r>
          </a:p>
          <a:p>
            <a:r>
              <a:rPr lang="en-US" dirty="0" smtClean="0"/>
              <a:t>CareSource Call Center</a:t>
            </a:r>
          </a:p>
          <a:p>
            <a:r>
              <a:rPr lang="en-US" dirty="0" smtClean="0"/>
              <a:t>Secure Email </a:t>
            </a:r>
          </a:p>
          <a:p>
            <a:r>
              <a:rPr lang="en-US" dirty="0" smtClean="0"/>
              <a:t>Employee Connectivity- Laptops, iPhones, iPads</a:t>
            </a:r>
          </a:p>
          <a:p>
            <a:r>
              <a:rPr lang="en-US" dirty="0" smtClean="0"/>
              <a:t>24 hour Nurse Advise Line</a:t>
            </a:r>
          </a:p>
          <a:p>
            <a:r>
              <a:rPr lang="en-US" dirty="0" smtClean="0"/>
              <a:t>24 hour Behavioral Health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18383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Advisory Councils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3657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Occurs quarterly</a:t>
            </a:r>
          </a:p>
          <a:p>
            <a:r>
              <a:rPr lang="en-US" sz="2400" dirty="0" smtClean="0"/>
              <a:t>In Cleveland, Youngstown &amp; Akron</a:t>
            </a:r>
          </a:p>
          <a:p>
            <a:r>
              <a:rPr lang="en-US" sz="2400" dirty="0" smtClean="0"/>
              <a:t>Forum for members to come and discuss successes, suggestions, and struggles with CareSource</a:t>
            </a:r>
          </a:p>
          <a:p>
            <a:r>
              <a:rPr lang="en-US" sz="2400" dirty="0" smtClean="0"/>
              <a:t>CareSource staff present- Consumer Experience, Care Management Leadership</a:t>
            </a:r>
          </a:p>
          <a:p>
            <a:r>
              <a:rPr lang="en-US" sz="2400" dirty="0" smtClean="0"/>
              <a:t>Member Advocates invited (i.e. Ombudsman)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Participants will be able to:   </a:t>
            </a:r>
          </a:p>
          <a:p>
            <a:r>
              <a:rPr lang="en-US" sz="2000" dirty="0" smtClean="0"/>
              <a:t>Describe My Care populations</a:t>
            </a:r>
          </a:p>
          <a:p>
            <a:r>
              <a:rPr lang="en-US" sz="2000" dirty="0" smtClean="0"/>
              <a:t>Identify 3 benefits available to meet the unique needs of the population</a:t>
            </a:r>
          </a:p>
          <a:p>
            <a:r>
              <a:rPr lang="en-US" sz="2000" dirty="0" smtClean="0"/>
              <a:t>Understand the important components of the Trans-disciplinary Care team and Individualized Care Plan to improve the care coordination of My Care members</a:t>
            </a:r>
          </a:p>
          <a:p>
            <a:r>
              <a:rPr lang="en-US" sz="2000" dirty="0" smtClean="0"/>
              <a:t>Name 2 principles of the Transitions program</a:t>
            </a:r>
          </a:p>
          <a:p>
            <a:r>
              <a:rPr lang="en-US" sz="2000" dirty="0" smtClean="0"/>
              <a:t>Identify 3 outcomes measured by the Model of Care evaluation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Care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Monitor and analyze Utilization Management data, Waiver service utilization, HEDIS (encounters &amp; claims), Part D Pharmacy utilization, and other financial data. </a:t>
            </a:r>
            <a:endParaRPr lang="en-US" dirty="0" smtClean="0"/>
          </a:p>
          <a:p>
            <a:pPr lvl="0"/>
            <a:r>
              <a:rPr lang="en-US" dirty="0" smtClean="0"/>
              <a:t>CMS and state reports</a:t>
            </a:r>
          </a:p>
          <a:p>
            <a:pPr lvl="0"/>
            <a:r>
              <a:rPr lang="en-US" dirty="0" smtClean="0"/>
              <a:t>Effectiveness of Case management model including, HRA, Care Plans, TDCT and transitions</a:t>
            </a:r>
          </a:p>
          <a:p>
            <a:pPr lvl="0"/>
            <a:r>
              <a:rPr lang="en-US" dirty="0" smtClean="0"/>
              <a:t>Member health and  outcomes </a:t>
            </a:r>
          </a:p>
          <a:p>
            <a:pPr lvl="0"/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8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Care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Updates to Model of Care throughout the year</a:t>
            </a:r>
          </a:p>
          <a:p>
            <a:r>
              <a:rPr lang="en-US" dirty="0" smtClean="0"/>
              <a:t>Reviewed annually by:</a:t>
            </a:r>
          </a:p>
          <a:p>
            <a:pPr lvl="1"/>
            <a:r>
              <a:rPr lang="en-US" dirty="0" smtClean="0"/>
              <a:t>Executive Council</a:t>
            </a:r>
          </a:p>
          <a:p>
            <a:pPr lvl="1"/>
            <a:r>
              <a:rPr lang="en-US" dirty="0" smtClean="0"/>
              <a:t>Quality Enterprise Committee</a:t>
            </a:r>
          </a:p>
          <a:p>
            <a:pPr lvl="1"/>
            <a:r>
              <a:rPr lang="en-US" dirty="0" smtClean="0"/>
              <a:t>Operational Enterprise Committee</a:t>
            </a:r>
          </a:p>
          <a:p>
            <a:pPr lvl="1"/>
            <a:r>
              <a:rPr lang="en-US" dirty="0" smtClean="0"/>
              <a:t>Care Management Quality Improvement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Partner network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Comprehensive network of primary care providers, specialists, such as cardiologist, neurologist, and behavioral health specialists to meet the complex health needs of the My Care and Medicare Advantage population</a:t>
            </a:r>
          </a:p>
          <a:p>
            <a:r>
              <a:rPr lang="en-US" dirty="0" smtClean="0"/>
              <a:t>My Care has specialized Long Term Services and Support provider that specialize in services for complex Nursing Facility and Waiver members.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19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Improvement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CareSource has a Quality Improvement program that monitors the health outcomes and implementation of the My Care Model of Care (MOC) by:</a:t>
            </a:r>
          </a:p>
          <a:p>
            <a:pPr lvl="1"/>
            <a:r>
              <a:rPr lang="en-US" sz="1800" dirty="0" smtClean="0"/>
              <a:t>Identifying and defining measurable MOC goals </a:t>
            </a:r>
          </a:p>
          <a:p>
            <a:pPr lvl="1"/>
            <a:r>
              <a:rPr lang="en-US" sz="1800" dirty="0" smtClean="0"/>
              <a:t>Collecting HEDIS, STARS and  quality </a:t>
            </a:r>
            <a:r>
              <a:rPr lang="en-US" sz="1800" dirty="0"/>
              <a:t>with hold </a:t>
            </a:r>
            <a:r>
              <a:rPr lang="en-US" sz="1800" dirty="0" smtClean="0"/>
              <a:t>measures </a:t>
            </a:r>
          </a:p>
          <a:p>
            <a:pPr lvl="1"/>
            <a:r>
              <a:rPr lang="en-US" sz="1800" dirty="0" smtClean="0"/>
              <a:t>Conducting a Quality Improvement Project (QIP) annually that is relevant to improving Long term care rebalancing to the My Care.</a:t>
            </a:r>
          </a:p>
          <a:p>
            <a:pPr lvl="1"/>
            <a:r>
              <a:rPr lang="en-US" sz="1800" dirty="0" smtClean="0"/>
              <a:t>Chronic Care Improvement Program (CCIP) </a:t>
            </a:r>
          </a:p>
          <a:p>
            <a:pPr lvl="1"/>
            <a:r>
              <a:rPr lang="en-US" sz="1800" dirty="0" smtClean="0"/>
              <a:t>Communicating goal outcomes to stake holders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34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Updates to this training</a:t>
            </a:r>
            <a:br>
              <a:rPr lang="en-US" dirty="0" smtClean="0"/>
            </a:br>
            <a:r>
              <a:rPr lang="en-US" sz="2200" dirty="0" smtClean="0"/>
              <a:t>(ad hoc training/education required)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Updates will be provided when changes to the 3 way agreement and or the provider agreement</a:t>
            </a:r>
          </a:p>
          <a:p>
            <a:r>
              <a:rPr lang="en-US" dirty="0" smtClean="0"/>
              <a:t>Incorporation of NCQA standards and Managed Long Term Services </a:t>
            </a:r>
            <a:r>
              <a:rPr lang="en-US" smtClean="0"/>
              <a:t>and Support standards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10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5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924800" cy="444976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Non-profit, mission driven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Ohio’s first mandatory Medicaid MCP in 1989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Second largest Medicaid HMO in US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Medicaid </a:t>
            </a:r>
            <a:r>
              <a:rPr lang="en-US" dirty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1 </a:t>
            </a:r>
            <a:r>
              <a:rPr lang="en-US" dirty="0" smtClean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Million+ </a:t>
            </a:r>
            <a:r>
              <a:rPr lang="en-US" dirty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Ohio members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Medicare </a:t>
            </a:r>
            <a:r>
              <a:rPr lang="en-US" dirty="0" smtClean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Advantage Plans</a:t>
            </a:r>
            <a:endParaRPr lang="en-US" dirty="0">
              <a:solidFill>
                <a:srgbClr val="323232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HCBS Waivers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Multiple States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URAC and NCQA accreditation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Headquarters Based in Dayton, Ohio with regional offices  in Cleveland, Columbus, Louisville, </a:t>
            </a:r>
            <a:r>
              <a:rPr lang="en-US" dirty="0" smtClean="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t>KY</a:t>
            </a:r>
            <a:r>
              <a:rPr lang="en-US" sz="3600" dirty="0" smtClean="0">
                <a:solidFill>
                  <a:srgbClr val="323232"/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rgbClr val="323232"/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dirty="0">
                <a:solidFill>
                  <a:srgbClr val="323232"/>
                </a:solidFill>
                <a:latin typeface="Cambria" panose="02040503050406030204" pitchFamily="18" charset="0"/>
                <a:cs typeface="Arial" charset="0"/>
              </a:rPr>
              <a:t>Indianapolis, IN</a:t>
            </a:r>
            <a:r>
              <a:rPr lang="en-US" dirty="0" smtClean="0">
                <a:solidFill>
                  <a:srgbClr val="323232"/>
                </a:solidFill>
                <a:latin typeface="Cambria" panose="02040503050406030204" pitchFamily="18" charset="0"/>
                <a:cs typeface="Arial" charset="0"/>
              </a:rPr>
              <a:t>.,  New Contract  awarded in Georgia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323232"/>
              </a:solidFill>
              <a:latin typeface="Cambria" panose="02040503050406030204" pitchFamily="18" charset="0"/>
              <a:cs typeface="Arial" charset="0"/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-65" charset="-128"/>
              </a:rPr>
              <a:t>The CareSource Heartbeat: </a:t>
            </a:r>
            <a:r>
              <a:rPr lang="en-US" sz="34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-65" charset="-128"/>
              </a:rPr>
              <a:t>To make a lasting difference in our members’ lives  by improving their health and well-being</a:t>
            </a:r>
            <a:r>
              <a:rPr lang="en-US" sz="3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-65" charset="-128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CareSource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MyCare?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Ohio’s Integrated Care Delivery System</a:t>
            </a:r>
          </a:p>
          <a:p>
            <a:r>
              <a:rPr lang="en-US" dirty="0" smtClean="0"/>
              <a:t>MyCare </a:t>
            </a:r>
            <a:r>
              <a:rPr lang="en-US" dirty="0"/>
              <a:t>Ohio is a demonstration project that </a:t>
            </a:r>
            <a:r>
              <a:rPr lang="en-US" b="1" dirty="0"/>
              <a:t>integrates Medicare and Medicaid services </a:t>
            </a:r>
            <a:r>
              <a:rPr lang="en-US" dirty="0"/>
              <a:t>into one program, operated by a Managed Care Plan.</a:t>
            </a:r>
          </a:p>
          <a:p>
            <a:r>
              <a:rPr lang="en-US" dirty="0"/>
              <a:t>A new coordinated approach to providing health care and long-term services and </a:t>
            </a:r>
            <a:r>
              <a:rPr lang="en-US" dirty="0" smtClean="0"/>
              <a:t>supports</a:t>
            </a:r>
          </a:p>
          <a:p>
            <a:r>
              <a:rPr lang="en-US" dirty="0" smtClean="0"/>
              <a:t>Requirements are based on 3 way agreement with CMS and ODM and the CareSource provider agreement with ODM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to MyCare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One point of contact for care</a:t>
            </a:r>
          </a:p>
          <a:p>
            <a:r>
              <a:rPr lang="en-US" dirty="0" smtClean="0"/>
              <a:t>Care </a:t>
            </a:r>
            <a:r>
              <a:rPr lang="en-US" dirty="0"/>
              <a:t>Management Support 24/7</a:t>
            </a:r>
          </a:p>
          <a:p>
            <a:r>
              <a:rPr lang="en-US" dirty="0" smtClean="0"/>
              <a:t>A </a:t>
            </a:r>
            <a:r>
              <a:rPr lang="en-US" dirty="0"/>
              <a:t>team of </a:t>
            </a:r>
            <a:r>
              <a:rPr lang="en-US" dirty="0" smtClean="0"/>
              <a:t>professionals to coordinate care</a:t>
            </a:r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ID card(for Opt-In members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Focus </a:t>
            </a:r>
            <a:r>
              <a:rPr lang="en-US" dirty="0"/>
              <a:t>on prevention and wellness</a:t>
            </a:r>
          </a:p>
          <a:p>
            <a:r>
              <a:rPr lang="en-US" dirty="0" smtClean="0"/>
              <a:t>Nurse </a:t>
            </a:r>
            <a:r>
              <a:rPr lang="en-US" dirty="0"/>
              <a:t>Advice Line</a:t>
            </a:r>
          </a:p>
          <a:p>
            <a:r>
              <a:rPr lang="en-US" dirty="0" smtClean="0"/>
              <a:t>Better </a:t>
            </a:r>
            <a:r>
              <a:rPr lang="en-US" dirty="0"/>
              <a:t>coordination= Better health outcomes</a:t>
            </a:r>
          </a:p>
          <a:p>
            <a:r>
              <a:rPr lang="en-US" dirty="0" smtClean="0"/>
              <a:t>Providers </a:t>
            </a:r>
            <a:r>
              <a:rPr lang="en-US" dirty="0"/>
              <a:t>will submit claims to only 1 </a:t>
            </a:r>
            <a:r>
              <a:rPr lang="en-US" dirty="0" smtClean="0"/>
              <a:t>place (</a:t>
            </a:r>
            <a:r>
              <a:rPr lang="en-US" i="1" dirty="0" smtClean="0"/>
              <a:t>for Opt-In members)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213">
            <a:off x="6654760" y="1166127"/>
            <a:ext cx="2033559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MyCare Target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52800" cy="3657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Eligible for Medicare (Parts A, B and D) and FULLY eligible for Medicaid</a:t>
            </a:r>
            <a:r>
              <a:rPr lang="en-US" dirty="0" smtClean="0"/>
              <a:t>;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Over </a:t>
            </a:r>
            <a:r>
              <a:rPr lang="en-US" dirty="0"/>
              <a:t>the age of </a:t>
            </a:r>
            <a:r>
              <a:rPr lang="en-US" dirty="0" smtClean="0"/>
              <a:t>18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Living </a:t>
            </a:r>
            <a:r>
              <a:rPr lang="en-US" dirty="0"/>
              <a:t>in one of the demonstration counties.</a:t>
            </a:r>
          </a:p>
          <a:p>
            <a:endParaRPr lang="en-US" dirty="0" smtClean="0"/>
          </a:p>
          <a:p>
            <a:r>
              <a:rPr lang="en-US" dirty="0" smtClean="0"/>
              <a:t>Home and Community Based Services Waiver </a:t>
            </a:r>
            <a:r>
              <a:rPr lang="en-US" dirty="0"/>
              <a:t>members, </a:t>
            </a:r>
            <a:r>
              <a:rPr lang="en-US" dirty="0" smtClean="0"/>
              <a:t>Long Term Care Residents, </a:t>
            </a:r>
            <a:r>
              <a:rPr lang="en-US" dirty="0"/>
              <a:t>and Community Well Members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160020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Income Elderly</a:t>
            </a:r>
            <a:endParaRPr lang="en-US" dirty="0"/>
          </a:p>
        </p:txBody>
      </p:sp>
      <p:pic>
        <p:nvPicPr>
          <p:cNvPr id="6" name="Picture 5" descr="http://img.ehowcdn.com/thumbnail-140x140/ehow/images/a08/64/eb/wisconsin-lowincome-senior-housing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370">
            <a:off x="6814946" y="2132455"/>
            <a:ext cx="1636222" cy="15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ts4.mm.bing.net/th?id=H.4590891546838543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6675">
            <a:off x="4115079" y="4091917"/>
            <a:ext cx="2367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9400" y="4038600"/>
            <a:ext cx="276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Under 65 Disabled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 Service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Area Agencies on Aging (AAA)</a:t>
            </a:r>
          </a:p>
          <a:p>
            <a:r>
              <a:rPr lang="en-US" dirty="0" smtClean="0"/>
              <a:t>Internal Waiver within the Northeast region Care Source providing Care Management services for the under 60 population</a:t>
            </a:r>
          </a:p>
          <a:p>
            <a:r>
              <a:rPr lang="en-US" dirty="0" smtClean="0"/>
              <a:t>Services &amp; supports provided in the home and community </a:t>
            </a:r>
          </a:p>
          <a:p>
            <a:pPr lvl="1"/>
            <a:r>
              <a:rPr lang="en-US" dirty="0" smtClean="0"/>
              <a:t>Personal Care Services</a:t>
            </a:r>
          </a:p>
          <a:p>
            <a:pPr lvl="1"/>
            <a:r>
              <a:rPr lang="en-US" dirty="0" smtClean="0"/>
              <a:t>Home Delivered Meals</a:t>
            </a:r>
          </a:p>
          <a:p>
            <a:pPr lvl="1"/>
            <a:r>
              <a:rPr lang="en-US" dirty="0" smtClean="0"/>
              <a:t>Home Making Services</a:t>
            </a:r>
          </a:p>
          <a:p>
            <a:pPr lvl="1"/>
            <a:r>
              <a:rPr lang="en-US" dirty="0" smtClean="0"/>
              <a:t>Adult Day Care</a:t>
            </a:r>
          </a:p>
          <a:p>
            <a:pPr lvl="1"/>
            <a:r>
              <a:rPr lang="en-US" dirty="0" smtClean="0"/>
              <a:t>Emergency response system</a:t>
            </a:r>
          </a:p>
          <a:p>
            <a:pPr lvl="1"/>
            <a:r>
              <a:rPr lang="en-US" dirty="0" smtClean="0"/>
              <a:t>Non emergency transportation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MyCare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438400" cy="3352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Care Management- CM, Assessors, Navigators, Team Leads</a:t>
            </a:r>
          </a:p>
          <a:p>
            <a:r>
              <a:rPr lang="en-US" sz="1800" dirty="0" smtClean="0"/>
              <a:t>Claims</a:t>
            </a:r>
          </a:p>
          <a:p>
            <a:r>
              <a:rPr lang="en-US" sz="1800" dirty="0" smtClean="0"/>
              <a:t>Enrollment</a:t>
            </a:r>
          </a:p>
          <a:p>
            <a:r>
              <a:rPr lang="en-US" sz="1800" dirty="0" smtClean="0"/>
              <a:t>Pharmacy</a:t>
            </a:r>
          </a:p>
          <a:p>
            <a:r>
              <a:rPr lang="en-US" sz="1800" dirty="0" smtClean="0"/>
              <a:t>Service Operations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160020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Customer Care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Partners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Grievance and Appeals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</a:t>
            </a:r>
            <a:r>
              <a:rPr lang="en-US" dirty="0" smtClean="0"/>
              <a:t>Improvement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60020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Medical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Behavioral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VPs, Directors,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Transition Coordinators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Utilization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MyCare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Improve member access to Medical, Behavioral Health, Long Term Services &amp; Support, and Social Services</a:t>
            </a:r>
          </a:p>
          <a:p>
            <a:r>
              <a:rPr lang="en-US" dirty="0" smtClean="0"/>
              <a:t>Improve member access to affordable care-single point of contact</a:t>
            </a:r>
          </a:p>
          <a:p>
            <a:r>
              <a:rPr lang="en-US" dirty="0" smtClean="0"/>
              <a:t>Seamless transitions across Health Care settings</a:t>
            </a:r>
          </a:p>
          <a:p>
            <a:r>
              <a:rPr lang="en-US" dirty="0" smtClean="0"/>
              <a:t>Medication Therapy Management </a:t>
            </a:r>
          </a:p>
          <a:p>
            <a:r>
              <a:rPr lang="en-US" dirty="0" smtClean="0"/>
              <a:t>Ensure appropriate utilization of services</a:t>
            </a:r>
          </a:p>
          <a:p>
            <a:r>
              <a:rPr lang="en-US" dirty="0" smtClean="0"/>
              <a:t>Improve member’s health outcomes with Member-Centered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C3FE3-EAE6-482D-A53B-F10FE7BEA7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areSource 20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86E8C"/>
      </a:accent1>
      <a:accent2>
        <a:srgbClr val="895C9E"/>
      </a:accent2>
      <a:accent3>
        <a:srgbClr val="A476B7"/>
      </a:accent3>
      <a:accent4>
        <a:srgbClr val="6DD9DB"/>
      </a:accent4>
      <a:accent5>
        <a:srgbClr val="D8E100"/>
      </a:accent5>
      <a:accent6>
        <a:srgbClr val="D86171"/>
      </a:accent6>
      <a:hlink>
        <a:srgbClr val="0000FF"/>
      </a:hlink>
      <a:folHlink>
        <a:srgbClr val="800080"/>
      </a:folHlink>
    </a:clrScheme>
    <a:fontScheme name="CareSource 2013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B23FF3B06BC428ACA16F32F07233B" ma:contentTypeVersion="0" ma:contentTypeDescription="Create a new document." ma:contentTypeScope="" ma:versionID="69762f803c1cf3a6b672b99b79eeb11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4C195EA-DAA8-4F52-A8D3-0E94688230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D2191B-8CC2-46CC-88B9-D4E3C5F7B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6413B30-AFC0-4C77-A126-E8E3FC1E004A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1244</Words>
  <Application>Microsoft Office PowerPoint</Application>
  <PresentationFormat>On-screen Show (4:3)</PresentationFormat>
  <Paragraphs>218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Cambria</vt:lpstr>
      <vt:lpstr>Helvetica</vt:lpstr>
      <vt:lpstr>Custom Design</vt:lpstr>
      <vt:lpstr>PowerPoint Presentation</vt:lpstr>
      <vt:lpstr>Learning Objectives </vt:lpstr>
      <vt:lpstr>CareSource</vt:lpstr>
      <vt:lpstr>What is MyCare?</vt:lpstr>
      <vt:lpstr>Advantages to MyCare</vt:lpstr>
      <vt:lpstr>MyCare Target Populations</vt:lpstr>
      <vt:lpstr>Waiver Service Coordination</vt:lpstr>
      <vt:lpstr>MyCare Team</vt:lpstr>
      <vt:lpstr>Goals of MyCare</vt:lpstr>
      <vt:lpstr>Stratification</vt:lpstr>
      <vt:lpstr>Care Management Visit Schedule</vt:lpstr>
      <vt:lpstr>MyCare Model of Care</vt:lpstr>
      <vt:lpstr>Trans-Disciplinary Care Team</vt:lpstr>
      <vt:lpstr>Transitions of Care &amp; Post Discharge Coordination</vt:lpstr>
      <vt:lpstr>Care Treatment Plan</vt:lpstr>
      <vt:lpstr>Other Care Management Interventions</vt:lpstr>
      <vt:lpstr>CMSA Standards of Practice for Case Management</vt:lpstr>
      <vt:lpstr>Member and TDCT Available Resources</vt:lpstr>
      <vt:lpstr>Consumer Advisory Councils </vt:lpstr>
      <vt:lpstr>Model of Care Evaluation </vt:lpstr>
      <vt:lpstr>Model of Care evaluation</vt:lpstr>
      <vt:lpstr>Health Partner network </vt:lpstr>
      <vt:lpstr>Quality Improvement   </vt:lpstr>
      <vt:lpstr>Updates to this training (ad hoc training/education required)</vt:lpstr>
      <vt:lpstr>PowerPoint Presentation</vt:lpstr>
    </vt:vector>
  </TitlesOfParts>
  <Company>CareSource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CareSource</dc:creator>
  <cp:lastModifiedBy>Andrews, Kelly M.</cp:lastModifiedBy>
  <cp:revision>94</cp:revision>
  <dcterms:created xsi:type="dcterms:W3CDTF">2013-04-29T18:29:39Z</dcterms:created>
  <dcterms:modified xsi:type="dcterms:W3CDTF">2017-06-29T13:32:36Z</dcterms:modified>
</cp:coreProperties>
</file>